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Lst>
  <p:sldSz cx="18288000" cy="10287000"/>
  <p:notesSz cx="6858000" cy="9144000"/>
  <p:embeddedFontLst>
    <p:embeddedFont>
      <p:font typeface="Calibri" panose="020F0502020204030204" pitchFamily="34" charset="0"/>
      <p:regular r:id="rId38"/>
      <p:bold r:id="rId39"/>
      <p:italic r:id="rId40"/>
      <p:boldItalic r:id="rId41"/>
    </p:embeddedFont>
    <p:embeddedFont>
      <p:font typeface="Hind Guntur Bold" panose="020B0604020202020204" charset="0"/>
      <p:regular r:id="rId42"/>
    </p:embeddedFont>
    <p:embeddedFont>
      <p:font typeface="Manjari" panose="020B0604020202020204" charset="0"/>
      <p:regular r:id="rId43"/>
    </p:embeddedFont>
    <p:embeddedFont>
      <p:font typeface="Manjari Bold" panose="020B0604020202020204" charset="0"/>
      <p:regular r:id="rId44"/>
    </p:embeddedFont>
    <p:embeddedFont>
      <p:font typeface="Maven Pro" panose="020B0604020202020204" charset="0"/>
      <p:regular r:id="rId45"/>
    </p:embeddedFont>
    <p:embeddedFont>
      <p:font typeface="Maven Pro Medium" panose="020B0604020202020204" charset="0"/>
      <p:regular r:id="rId46"/>
    </p:embeddedFont>
    <p:embeddedFont>
      <p:font typeface="Open Sans Bold" panose="020B0604020202020204" charset="0"/>
      <p:regular r:id="rId47"/>
    </p:embeddedFont>
    <p:embeddedFont>
      <p:font typeface="Open Sauce" panose="020B0604020202020204" charset="0"/>
      <p:regular r:id="rId48"/>
    </p:embeddedFont>
    <p:embeddedFont>
      <p:font typeface="Open Sauce Bold" panose="020B0604020202020204" charset="0"/>
      <p:regular r:id="rId4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inimized">
    <p:restoredLeft sz="0" autoAdjust="0"/>
    <p:restoredTop sz="94761" autoAdjust="0"/>
  </p:normalViewPr>
  <p:slideViewPr>
    <p:cSldViewPr>
      <p:cViewPr>
        <p:scale>
          <a:sx n="48" d="100"/>
          <a:sy n="48" d="100"/>
        </p:scale>
        <p:origin x="1209" y="-26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2.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5.fntdata"/><Relationship Id="rId47" Type="http://schemas.openxmlformats.org/officeDocument/2006/relationships/font" Target="fonts/font10.fntdata"/><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font" Target="fonts/font3.fntdata"/><Relationship Id="rId45" Type="http://schemas.openxmlformats.org/officeDocument/2006/relationships/font" Target="fonts/font8.fntdata"/><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7.fntdata"/><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6.fntdata"/><Relationship Id="rId48" Type="http://schemas.openxmlformats.org/officeDocument/2006/relationships/font" Target="fonts/font11.fntdata"/><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1.fntdata"/><Relationship Id="rId46" Type="http://schemas.openxmlformats.org/officeDocument/2006/relationships/font" Target="fonts/font9.fntdata"/><Relationship Id="rId20" Type="http://schemas.openxmlformats.org/officeDocument/2006/relationships/slide" Target="slides/slide19.xml"/><Relationship Id="rId41"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12.12.2023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871B2431-D351-4C6E-A3CF-9DFAC0E3E050}" type="slidenum">
              <a:rPr lang="cs-CZ" smtClean="0"/>
              <a:t>1</a:t>
            </a:fld>
            <a:endParaRPr lang="cs-CZ"/>
          </a:p>
        </p:txBody>
      </p:sp>
    </p:spTree>
    <p:extLst>
      <p:ext uri="{BB962C8B-B14F-4D97-AF65-F5344CB8AC3E}">
        <p14:creationId xmlns:p14="http://schemas.microsoft.com/office/powerpoint/2010/main" val="26866131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If the CPI is rising, it If CPI is rising it suggests inflationary pressures in the economy. Inflation can lead to an increase in the cost of goods and services for businesses. Metro Inc, as a retailer, may face higher costs for inventory, transportation, and other operational expenses. This could potentially lead to higher prices for consumers.</a:t>
            </a:r>
          </a:p>
          <a:p>
            <a:r>
              <a:rPr lang="en-US"/>
              <a:t>Consumer perception of prices is influenced by their expectations and experiences. If the CPI indicates rising prices in general, consumers may expect prices at Metro Inc and other retailers to increase as well. This expectation can influence their perception of the prices they encounter.</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We have conducted Vividata Analysis for various demographics to support our research.</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The first one being Age</a:t>
            </a:r>
          </a:p>
          <a:p>
            <a:r>
              <a:rPr lang="en-US"/>
              <a:t>Costco has become a central retail hub for consumers aged 35-49, while Walmart has demonstrated dominance in both the 18-34 and the 35-49 age demographics. In contrast, Metro has established a strong foothold among consumers aged 50-64 and 65+. The age group of 14-17 is unexplored for Metro presently. Concurrently, renowned retailers such as Safeway and IGA have successfully attracted customers across diverse age groups.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The analysis of spending patterns based on age groups reveals that older demographic segments exhibit higher weekly expenditure allocations. Consequently, stores frequented by a substantial number of older customers are likely to register elevated sales and profit figures, even if the overall customer count is comparatively lower.</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Location or Geographic Analysis</a:t>
            </a:r>
          </a:p>
          <a:p>
            <a:r>
              <a:rPr lang="en-US"/>
              <a:t>In Toronto, the preferred retail choices for consumers are No Frills and Walmart, catering to the city's cost-conscious demographic. In Vancouver, the market is notably dominated by Costco, renowned for bulk-buying, surpassing the influence of Walmart. In the relatively smaller city of Kingston, No Frills emerges as the dominant player in the grocery market. Meanwhile, in Montreal, a culturally rich area, Metro is the favoured choice, owing to its diverse and international shopping experience.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We have created a cross-tabulation between Gender and Location. It reveals that Maxi/Maxi &amp; Cie in Quebec exhibits notable gender disparities among its customers, with female proportion being high. In contrast, Costco demonstrates a balanced gender distribution across various provinces, highlighting its broad appeal to both the genders. In Ontario, Food Basics emerges successful, with a higher percentage of female customers. Metro's gender distribution varies across provinces, presenting a nuanced picture of its customer base. However, there does some seem to be a slight inclination towards male shoppers.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Costco has become a central retail hub for consumers aged 35-49, while Walmart has demonstrated dominance in both the 18-34 and the 35-49 age demographics. In contrast, Metro has established a strong foothold among consumers aged 50-64 and those aged 65 and above. Concurrently, renowned retailers such as Safeway and IGA have successfully attracted customers across diverse age groups, positioning themselves as preferred choices for consumers spanning various demographics.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Costco has become a central retail hub for consumers aged 35-49, while Walmart has demonstrated dominance in both the 18-34 and the 35-49 age demographics. In contrast, Metro has established a strong foothold among consumers aged 50-64 and those aged 65 and above. Concurrently, renowned retailers such as Safeway and IGA have successfully attracted customers across diverse age groups, positioning themselves as preferred choices for consumers spanning various demographics.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Digital marketing focus Targeting younger demographics via social media platforms with exclusive app features, discounts, and ads, capitalizing on their strong social media presence</a:t>
            </a:r>
          </a:p>
          <a:p>
            <a:endParaRPr lang="en-US"/>
          </a:p>
          <a:p>
            <a:r>
              <a:rPr lang="en-US"/>
              <a:t>Tailoring strategies to target younger segments involves leveraging digital platforms, engaging </a:t>
            </a:r>
          </a:p>
          <a:p>
            <a:r>
              <a:rPr lang="en-US"/>
              <a:t>content, and influencer partnerships. </a:t>
            </a:r>
          </a:p>
          <a:p>
            <a:endParaRPr lang="en-US"/>
          </a:p>
          <a:p>
            <a:r>
              <a:rPr lang="en-US"/>
              <a:t>Penetrating high-income households' entails introducing premium products, personalized </a:t>
            </a:r>
          </a:p>
          <a:p>
            <a:r>
              <a:rPr lang="en-US"/>
              <a:t>experiences, and exclusive loyalty tiers.</a:t>
            </a:r>
          </a:p>
          <a:p>
            <a:endParaRPr lang="en-US"/>
          </a:p>
          <a:p>
            <a:endParaRPr lang="en-US"/>
          </a:p>
          <a:p>
            <a:r>
              <a:rPr lang="en-US"/>
              <a:t>Loyalty programs, integrated within the app, rewarding frequent shoppers, and encouraging app downloads would also go a long way for enhancing the customer base.</a:t>
            </a:r>
          </a:p>
          <a:p>
            <a:endParaRPr lang="en-US"/>
          </a:p>
          <a:p>
            <a:r>
              <a:rPr lang="en-US"/>
              <a:t>Collaborations with local businesses and enhance cross-marketing opportunities. influencers, 2</a:t>
            </a:r>
          </a:p>
          <a:p>
            <a:r>
              <a:rPr lang="en-US"/>
              <a:t>Online shopping promotions tailored seasonal campaigns, and a commitment to sustainability </a:t>
            </a:r>
          </a:p>
          <a:p>
            <a:r>
              <a:rPr lang="en-US"/>
              <a:t>further enrich the consumer experience. In-store features, such as augmented reality and </a:t>
            </a:r>
          </a:p>
          <a:p>
            <a:r>
              <a:rPr lang="en-US"/>
              <a:t>location-based promotions, enhance the shopping experience</a:t>
            </a:r>
          </a:p>
          <a:p>
            <a:endParaRPr lang="en-US"/>
          </a:p>
          <a:p>
            <a:r>
              <a:rPr lang="en-US"/>
              <a:t>lastly </a:t>
            </a:r>
          </a:p>
          <a:p>
            <a:r>
              <a:rPr lang="en-US"/>
              <a:t>a robust competitor analysis, exploring positioning, pricing, and engagement strategies, would </a:t>
            </a:r>
          </a:p>
          <a:p>
            <a:r>
              <a:rPr lang="en-US"/>
              <a:t>inform strategic decision-making. Through continuous assessment and strategic adjustments, </a:t>
            </a:r>
          </a:p>
          <a:p>
            <a:r>
              <a:rPr lang="en-US"/>
              <a:t>Metro can aim to stay ahead in the dynamic re</a:t>
            </a:r>
          </a:p>
          <a:p>
            <a:r>
              <a:rPr lang="en-US"/>
              <a:t>Content marketing initiatives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Goal xplore consimers price perception</a:t>
            </a:r>
          </a:p>
          <a:p>
            <a:r>
              <a:rPr lang="en-US"/>
              <a:t>As approach, We will be using the analysis of patterns and multiple factors such etchnic cultural demographic</a:t>
            </a:r>
          </a:p>
          <a:p>
            <a:r>
              <a:rPr lang="en-US"/>
              <a:t>We will be proving you with interesting insight and recommendations adapt strategies.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thats will all for us if you have any questions please let us know</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Costco has become a central retail hub for consumers aged 35-49, while Walmart has demonstrated dominance in both the 18-34 and the 35-49 age demographics. In contrast, Metro has established a strong foothold among consumers aged 50-64 and those aged 65 and above. Concurrently, renowned retailers such as Safeway and IGA have successfully attracted customers across diverse age groups, positioning themselves as preferred choices for consumers spanning various demographics.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The Consumer Price Index (CPI) measures changes in the average prices of goods and services. For companies like Metro Inc:</a:t>
            </a:r>
          </a:p>
          <a:p>
            <a:r>
              <a:rPr lang="en-US"/>
              <a:t>Costs: CPI affects the cost of goods and operating expenses.</a:t>
            </a:r>
          </a:p>
          <a:p>
            <a:r>
              <a:rPr lang="en-US"/>
              <a:t>Pricing: Inflation influences pricing strategies and profit margins.</a:t>
            </a:r>
          </a:p>
          <a:p>
            <a:r>
              <a:rPr lang="en-US"/>
              <a:t>Consumer Behavior: Changes in CPI impact consumer spending patterns.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12/12/2023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12/12/2023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12/12/2023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12/12/2023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12/12/2023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 Id="rId9" Type="http://schemas.openxmlformats.org/officeDocument/2006/relationships/image" Target="../media/image7.png"/></Relationships>
</file>

<file path=ppt/slides/_rels/slide10.xml.rels><?xml version="1.0" encoding="UTF-8" standalone="yes"?>
<Relationships xmlns="http://schemas.openxmlformats.org/package/2006/relationships"><Relationship Id="rId8" Type="http://schemas.openxmlformats.org/officeDocument/2006/relationships/image" Target="../media/image50.svg"/><Relationship Id="rId13" Type="http://schemas.openxmlformats.org/officeDocument/2006/relationships/image" Target="../media/image55.png"/><Relationship Id="rId3" Type="http://schemas.openxmlformats.org/officeDocument/2006/relationships/image" Target="../media/image45.png"/><Relationship Id="rId7" Type="http://schemas.openxmlformats.org/officeDocument/2006/relationships/image" Target="../media/image49.png"/><Relationship Id="rId12" Type="http://schemas.openxmlformats.org/officeDocument/2006/relationships/image" Target="../media/image54.svg"/><Relationship Id="rId2" Type="http://schemas.openxmlformats.org/officeDocument/2006/relationships/notesSlide" Target="../notesSlides/notesSlide4.xml"/><Relationship Id="rId16" Type="http://schemas.openxmlformats.org/officeDocument/2006/relationships/image" Target="../media/image58.svg"/><Relationship Id="rId1" Type="http://schemas.openxmlformats.org/officeDocument/2006/relationships/slideLayout" Target="../slideLayouts/slideLayout7.xml"/><Relationship Id="rId6" Type="http://schemas.openxmlformats.org/officeDocument/2006/relationships/image" Target="../media/image48.svg"/><Relationship Id="rId11" Type="http://schemas.openxmlformats.org/officeDocument/2006/relationships/image" Target="../media/image53.png"/><Relationship Id="rId5" Type="http://schemas.openxmlformats.org/officeDocument/2006/relationships/image" Target="../media/image47.png"/><Relationship Id="rId15" Type="http://schemas.openxmlformats.org/officeDocument/2006/relationships/image" Target="../media/image57.png"/><Relationship Id="rId10" Type="http://schemas.openxmlformats.org/officeDocument/2006/relationships/image" Target="../media/image52.svg"/><Relationship Id="rId4" Type="http://schemas.openxmlformats.org/officeDocument/2006/relationships/image" Target="../media/image46.svg"/><Relationship Id="rId9" Type="http://schemas.openxmlformats.org/officeDocument/2006/relationships/image" Target="../media/image51.png"/><Relationship Id="rId14" Type="http://schemas.openxmlformats.org/officeDocument/2006/relationships/image" Target="../media/image56.svg"/></Relationships>
</file>

<file path=ppt/slides/_rels/slide11.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9.png"/><Relationship Id="rId7" Type="http://schemas.openxmlformats.org/officeDocument/2006/relationships/image" Target="../media/image63.sv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62.png"/><Relationship Id="rId11" Type="http://schemas.openxmlformats.org/officeDocument/2006/relationships/image" Target="../media/image67.svg"/><Relationship Id="rId5" Type="http://schemas.openxmlformats.org/officeDocument/2006/relationships/image" Target="../media/image61.png"/><Relationship Id="rId10" Type="http://schemas.openxmlformats.org/officeDocument/2006/relationships/image" Target="../media/image66.png"/><Relationship Id="rId4" Type="http://schemas.openxmlformats.org/officeDocument/2006/relationships/image" Target="../media/image60.svg"/><Relationship Id="rId9" Type="http://schemas.openxmlformats.org/officeDocument/2006/relationships/image" Target="../media/image65.svg"/></Relationships>
</file>

<file path=ppt/slides/_rels/slide12.xml.rels><?xml version="1.0" encoding="UTF-8" standalone="yes"?>
<Relationships xmlns="http://schemas.openxmlformats.org/package/2006/relationships"><Relationship Id="rId8" Type="http://schemas.openxmlformats.org/officeDocument/2006/relationships/image" Target="../media/image73.svg"/><Relationship Id="rId3" Type="http://schemas.openxmlformats.org/officeDocument/2006/relationships/image" Target="../media/image68.png"/><Relationship Id="rId7" Type="http://schemas.openxmlformats.org/officeDocument/2006/relationships/image" Target="../media/image72.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71.svg"/><Relationship Id="rId5" Type="http://schemas.openxmlformats.org/officeDocument/2006/relationships/image" Target="../media/image70.png"/><Relationship Id="rId4" Type="http://schemas.openxmlformats.org/officeDocument/2006/relationships/image" Target="../media/image69.svg"/><Relationship Id="rId9" Type="http://schemas.openxmlformats.org/officeDocument/2006/relationships/image" Target="../media/image74.png"/></Relationships>
</file>

<file path=ppt/slides/_rels/slide13.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image" Target="../media/image75.png"/><Relationship Id="rId7" Type="http://schemas.openxmlformats.org/officeDocument/2006/relationships/image" Target="../media/image79.sv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78.png"/><Relationship Id="rId5" Type="http://schemas.openxmlformats.org/officeDocument/2006/relationships/image" Target="../media/image77.svg"/><Relationship Id="rId10" Type="http://schemas.openxmlformats.org/officeDocument/2006/relationships/image" Target="../media/image82.png"/><Relationship Id="rId4" Type="http://schemas.openxmlformats.org/officeDocument/2006/relationships/image" Target="../media/image76.png"/><Relationship Id="rId9" Type="http://schemas.openxmlformats.org/officeDocument/2006/relationships/image" Target="../media/image81.svg"/></Relationships>
</file>

<file path=ppt/slides/_rels/slide14.xml.rels><?xml version="1.0" encoding="UTF-8" standalone="yes"?>
<Relationships xmlns="http://schemas.openxmlformats.org/package/2006/relationships"><Relationship Id="rId3" Type="http://schemas.openxmlformats.org/officeDocument/2006/relationships/image" Target="../media/image83.png"/><Relationship Id="rId7" Type="http://schemas.openxmlformats.org/officeDocument/2006/relationships/image" Target="../media/image87.sv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86.png"/><Relationship Id="rId5" Type="http://schemas.openxmlformats.org/officeDocument/2006/relationships/image" Target="../media/image85.svg"/><Relationship Id="rId4" Type="http://schemas.openxmlformats.org/officeDocument/2006/relationships/image" Target="../media/image84.png"/></Relationships>
</file>

<file path=ppt/slides/_rels/slide15.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41.png"/><Relationship Id="rId1" Type="http://schemas.openxmlformats.org/officeDocument/2006/relationships/slideLayout" Target="../slideLayouts/slideLayout7.xml"/><Relationship Id="rId5" Type="http://schemas.openxmlformats.org/officeDocument/2006/relationships/image" Target="../media/image44.svg"/><Relationship Id="rId4" Type="http://schemas.openxmlformats.org/officeDocument/2006/relationships/image" Target="../media/image43.png"/></Relationships>
</file>

<file path=ppt/slides/_rels/slide16.xml.rels><?xml version="1.0" encoding="UTF-8" standalone="yes"?>
<Relationships xmlns="http://schemas.openxmlformats.org/package/2006/relationships"><Relationship Id="rId3" Type="http://schemas.openxmlformats.org/officeDocument/2006/relationships/image" Target="../media/image88.png"/><Relationship Id="rId7" Type="http://schemas.openxmlformats.org/officeDocument/2006/relationships/image" Target="../media/image87.sv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86.png"/><Relationship Id="rId5" Type="http://schemas.openxmlformats.org/officeDocument/2006/relationships/image" Target="../media/image85.svg"/><Relationship Id="rId4" Type="http://schemas.openxmlformats.org/officeDocument/2006/relationships/image" Target="../media/image84.png"/></Relationships>
</file>

<file path=ppt/slides/_rels/slide17.xml.rels><?xml version="1.0" encoding="UTF-8" standalone="yes"?>
<Relationships xmlns="http://schemas.openxmlformats.org/package/2006/relationships"><Relationship Id="rId3" Type="http://schemas.openxmlformats.org/officeDocument/2006/relationships/image" Target="../media/image89.png"/><Relationship Id="rId7" Type="http://schemas.openxmlformats.org/officeDocument/2006/relationships/image" Target="../media/image87.sv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86.png"/><Relationship Id="rId5" Type="http://schemas.openxmlformats.org/officeDocument/2006/relationships/image" Target="../media/image85.svg"/><Relationship Id="rId4" Type="http://schemas.openxmlformats.org/officeDocument/2006/relationships/image" Target="../media/image84.png"/></Relationships>
</file>

<file path=ppt/slides/_rels/slide18.xml.rels><?xml version="1.0" encoding="UTF-8" standalone="yes"?>
<Relationships xmlns="http://schemas.openxmlformats.org/package/2006/relationships"><Relationship Id="rId3" Type="http://schemas.openxmlformats.org/officeDocument/2006/relationships/image" Target="../media/image90.png"/><Relationship Id="rId7" Type="http://schemas.openxmlformats.org/officeDocument/2006/relationships/image" Target="../media/image87.sv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86.png"/><Relationship Id="rId5" Type="http://schemas.openxmlformats.org/officeDocument/2006/relationships/image" Target="../media/image85.svg"/><Relationship Id="rId4" Type="http://schemas.openxmlformats.org/officeDocument/2006/relationships/image" Target="../media/image84.png"/></Relationships>
</file>

<file path=ppt/slides/_rels/slide1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44.svg"/><Relationship Id="rId5" Type="http://schemas.openxmlformats.org/officeDocument/2006/relationships/image" Target="../media/image43.png"/><Relationship Id="rId4" Type="http://schemas.openxmlformats.org/officeDocument/2006/relationships/image" Target="../media/image42.svg"/></Relationships>
</file>

<file path=ppt/slides/_rels/slide2.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91.png"/><Relationship Id="rId7" Type="http://schemas.openxmlformats.org/officeDocument/2006/relationships/image" Target="../media/image87.sv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86.png"/><Relationship Id="rId5" Type="http://schemas.openxmlformats.org/officeDocument/2006/relationships/image" Target="../media/image85.svg"/><Relationship Id="rId4" Type="http://schemas.openxmlformats.org/officeDocument/2006/relationships/image" Target="../media/image84.png"/></Relationships>
</file>

<file path=ppt/slides/_rels/slide21.xml.rels><?xml version="1.0" encoding="UTF-8" standalone="yes"?>
<Relationships xmlns="http://schemas.openxmlformats.org/package/2006/relationships"><Relationship Id="rId3" Type="http://schemas.openxmlformats.org/officeDocument/2006/relationships/image" Target="../media/image92.png"/><Relationship Id="rId7" Type="http://schemas.openxmlformats.org/officeDocument/2006/relationships/image" Target="../media/image96.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95.svg"/><Relationship Id="rId5" Type="http://schemas.openxmlformats.org/officeDocument/2006/relationships/image" Target="../media/image94.png"/><Relationship Id="rId4" Type="http://schemas.openxmlformats.org/officeDocument/2006/relationships/image" Target="../media/image93.svg"/></Relationships>
</file>

<file path=ppt/slides/_rels/slide22.xml.rels><?xml version="1.0" encoding="UTF-8" standalone="yes"?>
<Relationships xmlns="http://schemas.openxmlformats.org/package/2006/relationships"><Relationship Id="rId3" Type="http://schemas.openxmlformats.org/officeDocument/2006/relationships/image" Target="../media/image97.png"/><Relationship Id="rId7" Type="http://schemas.openxmlformats.org/officeDocument/2006/relationships/image" Target="../media/image101.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100.svg"/><Relationship Id="rId5" Type="http://schemas.openxmlformats.org/officeDocument/2006/relationships/image" Target="../media/image99.png"/><Relationship Id="rId4" Type="http://schemas.openxmlformats.org/officeDocument/2006/relationships/image" Target="../media/image98.svg"/></Relationships>
</file>

<file path=ppt/slides/_rels/slide23.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103.png"/></Relationships>
</file>

<file path=ppt/slides/_rels/slide24.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41.png"/><Relationship Id="rId1" Type="http://schemas.openxmlformats.org/officeDocument/2006/relationships/slideLayout" Target="../slideLayouts/slideLayout7.xml"/><Relationship Id="rId5" Type="http://schemas.openxmlformats.org/officeDocument/2006/relationships/image" Target="../media/image44.svg"/><Relationship Id="rId4" Type="http://schemas.openxmlformats.org/officeDocument/2006/relationships/image" Target="../media/image43.png"/></Relationships>
</file>

<file path=ppt/slides/_rels/slide25.xml.rels><?xml version="1.0" encoding="UTF-8" standalone="yes"?>
<Relationships xmlns="http://schemas.openxmlformats.org/package/2006/relationships"><Relationship Id="rId3" Type="http://schemas.openxmlformats.org/officeDocument/2006/relationships/image" Target="../media/image84.png"/><Relationship Id="rId7" Type="http://schemas.openxmlformats.org/officeDocument/2006/relationships/image" Target="../media/image104.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87.svg"/><Relationship Id="rId5" Type="http://schemas.openxmlformats.org/officeDocument/2006/relationships/image" Target="../media/image86.png"/><Relationship Id="rId4" Type="http://schemas.openxmlformats.org/officeDocument/2006/relationships/image" Target="../media/image85.svg"/></Relationships>
</file>

<file path=ppt/slides/_rels/slide26.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84.png"/><Relationship Id="rId7" Type="http://schemas.openxmlformats.org/officeDocument/2006/relationships/image" Target="../media/image106.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87.svg"/><Relationship Id="rId5" Type="http://schemas.openxmlformats.org/officeDocument/2006/relationships/image" Target="../media/image86.png"/><Relationship Id="rId4" Type="http://schemas.openxmlformats.org/officeDocument/2006/relationships/image" Target="../media/image85.svg"/></Relationships>
</file>

<file path=ppt/slides/_rels/slide28.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slides/_rels/slide30.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41.png"/><Relationship Id="rId1" Type="http://schemas.openxmlformats.org/officeDocument/2006/relationships/slideLayout" Target="../slideLayouts/slideLayout7.xml"/><Relationship Id="rId5" Type="http://schemas.openxmlformats.org/officeDocument/2006/relationships/image" Target="../media/image44.svg"/><Relationship Id="rId4" Type="http://schemas.openxmlformats.org/officeDocument/2006/relationships/image" Target="../media/image43.png"/></Relationships>
</file>

<file path=ppt/slides/_rels/slide32.xml.rels><?xml version="1.0" encoding="UTF-8" standalone="yes"?>
<Relationships xmlns="http://schemas.openxmlformats.org/package/2006/relationships"><Relationship Id="rId8" Type="http://schemas.openxmlformats.org/officeDocument/2006/relationships/image" Target="../media/image112.svg"/><Relationship Id="rId13" Type="http://schemas.openxmlformats.org/officeDocument/2006/relationships/image" Target="../media/image117.png"/><Relationship Id="rId3" Type="http://schemas.openxmlformats.org/officeDocument/2006/relationships/image" Target="../media/image84.png"/><Relationship Id="rId7" Type="http://schemas.openxmlformats.org/officeDocument/2006/relationships/image" Target="../media/image111.png"/><Relationship Id="rId12" Type="http://schemas.openxmlformats.org/officeDocument/2006/relationships/image" Target="../media/image116.svg"/><Relationship Id="rId2" Type="http://schemas.openxmlformats.org/officeDocument/2006/relationships/notesSlide" Target="../notesSlides/notesSlide19.xml"/><Relationship Id="rId16" Type="http://schemas.openxmlformats.org/officeDocument/2006/relationships/image" Target="../media/image120.svg"/><Relationship Id="rId1" Type="http://schemas.openxmlformats.org/officeDocument/2006/relationships/slideLayout" Target="../slideLayouts/slideLayout7.xml"/><Relationship Id="rId6" Type="http://schemas.openxmlformats.org/officeDocument/2006/relationships/image" Target="../media/image87.svg"/><Relationship Id="rId11" Type="http://schemas.openxmlformats.org/officeDocument/2006/relationships/image" Target="../media/image115.png"/><Relationship Id="rId5" Type="http://schemas.openxmlformats.org/officeDocument/2006/relationships/image" Target="../media/image86.png"/><Relationship Id="rId15" Type="http://schemas.openxmlformats.org/officeDocument/2006/relationships/image" Target="../media/image119.png"/><Relationship Id="rId10" Type="http://schemas.openxmlformats.org/officeDocument/2006/relationships/image" Target="../media/image114.svg"/><Relationship Id="rId4" Type="http://schemas.openxmlformats.org/officeDocument/2006/relationships/image" Target="../media/image85.svg"/><Relationship Id="rId9" Type="http://schemas.openxmlformats.org/officeDocument/2006/relationships/image" Target="../media/image113.png"/><Relationship Id="rId14" Type="http://schemas.openxmlformats.org/officeDocument/2006/relationships/image" Target="../media/image118.svg"/></Relationships>
</file>

<file path=ppt/slides/_rels/slide33.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41.png"/><Relationship Id="rId1" Type="http://schemas.openxmlformats.org/officeDocument/2006/relationships/slideLayout" Target="../slideLayouts/slideLayout7.xml"/><Relationship Id="rId5" Type="http://schemas.openxmlformats.org/officeDocument/2006/relationships/image" Target="../media/image44.svg"/><Relationship Id="rId4" Type="http://schemas.openxmlformats.org/officeDocument/2006/relationships/image" Target="../media/image43.png"/></Relationships>
</file>

<file path=ppt/slides/_rels/slide34.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87.svg"/><Relationship Id="rId5" Type="http://schemas.openxmlformats.org/officeDocument/2006/relationships/image" Target="../media/image86.png"/><Relationship Id="rId4" Type="http://schemas.openxmlformats.org/officeDocument/2006/relationships/image" Target="../media/image85.svg"/></Relationships>
</file>

<file path=ppt/slides/_rels/slide35.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41.png"/><Relationship Id="rId1" Type="http://schemas.openxmlformats.org/officeDocument/2006/relationships/slideLayout" Target="../slideLayouts/slideLayout7.xml"/><Relationship Id="rId5" Type="http://schemas.openxmlformats.org/officeDocument/2006/relationships/image" Target="../media/image44.svg"/><Relationship Id="rId4" Type="http://schemas.openxmlformats.org/officeDocument/2006/relationships/image" Target="../media/image43.png"/></Relationships>
</file>

<file path=ppt/slides/_rels/slide4.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6.svg"/><Relationship Id="rId3" Type="http://schemas.openxmlformats.org/officeDocument/2006/relationships/image" Target="../media/image16.svg"/><Relationship Id="rId7" Type="http://schemas.openxmlformats.org/officeDocument/2006/relationships/image" Target="../media/image20.svg"/><Relationship Id="rId12" Type="http://schemas.openxmlformats.org/officeDocument/2006/relationships/image" Target="../media/image25.pn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19.png"/><Relationship Id="rId11" Type="http://schemas.openxmlformats.org/officeDocument/2006/relationships/image" Target="../media/image24.svg"/><Relationship Id="rId5" Type="http://schemas.openxmlformats.org/officeDocument/2006/relationships/image" Target="../media/image18.svg"/><Relationship Id="rId15" Type="http://schemas.openxmlformats.org/officeDocument/2006/relationships/image" Target="../media/image28.svg"/><Relationship Id="rId10"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22.svg"/><Relationship Id="rId14" Type="http://schemas.openxmlformats.org/officeDocument/2006/relationships/image" Target="../media/image27.png"/></Relationships>
</file>

<file path=ppt/slides/_rels/slide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31.svg"/><Relationship Id="rId7" Type="http://schemas.openxmlformats.org/officeDocument/2006/relationships/image" Target="../media/image13.svg"/><Relationship Id="rId2"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33.svg"/><Relationship Id="rId10" Type="http://schemas.openxmlformats.org/officeDocument/2006/relationships/image" Target="../media/image36.svg"/><Relationship Id="rId4" Type="http://schemas.openxmlformats.org/officeDocument/2006/relationships/image" Target="../media/image32.png"/><Relationship Id="rId9" Type="http://schemas.openxmlformats.org/officeDocument/2006/relationships/image" Target="../media/image35.png"/></Relationships>
</file>

<file path=ppt/slides/_rels/slide7.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image" Target="../media/image13.sv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 Id="rId4" Type="http://schemas.openxmlformats.org/officeDocument/2006/relationships/image" Target="../media/image40.svg"/></Relationships>
</file>

<file path=ppt/slides/_rels/slide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44.svg"/><Relationship Id="rId5" Type="http://schemas.openxmlformats.org/officeDocument/2006/relationships/image" Target="../media/image43.png"/><Relationship Id="rId4" Type="http://schemas.openxmlformats.org/officeDocument/2006/relationships/image" Target="../media/image42.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1547074" y="-595597"/>
            <a:ext cx="9421568" cy="9421568"/>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CA"/>
            </a:p>
          </p:txBody>
        </p:sp>
        <p:sp>
          <p:nvSpPr>
            <p:cNvPr id="4" name="TextBox 4"/>
            <p:cNvSpPr txBox="1"/>
            <p:nvPr/>
          </p:nvSpPr>
          <p:spPr>
            <a:xfrm>
              <a:off x="76200" y="47625"/>
              <a:ext cx="660400" cy="688975"/>
            </a:xfrm>
            <a:prstGeom prst="rect">
              <a:avLst/>
            </a:prstGeom>
          </p:spPr>
          <p:txBody>
            <a:bodyPr lIns="50800" tIns="50800" rIns="50800" bIns="50800" rtlCol="0" anchor="ctr"/>
            <a:lstStyle/>
            <a:p>
              <a:pPr algn="ctr">
                <a:lnSpc>
                  <a:spcPts val="1960"/>
                </a:lnSpc>
              </a:pPr>
              <a:endParaRPr/>
            </a:p>
          </p:txBody>
        </p:sp>
      </p:grpSp>
      <p:sp>
        <p:nvSpPr>
          <p:cNvPr id="5" name="Freeform 5"/>
          <p:cNvSpPr/>
          <p:nvPr/>
        </p:nvSpPr>
        <p:spPr>
          <a:xfrm flipH="1">
            <a:off x="17259300" y="7200900"/>
            <a:ext cx="4744528" cy="4114800"/>
          </a:xfrm>
          <a:custGeom>
            <a:avLst/>
            <a:gdLst/>
            <a:ahLst/>
            <a:cxnLst/>
            <a:rect l="l" t="t" r="r" b="b"/>
            <a:pathLst>
              <a:path w="4744528" h="4114800">
                <a:moveTo>
                  <a:pt x="4744528" y="0"/>
                </a:moveTo>
                <a:lnTo>
                  <a:pt x="0" y="0"/>
                </a:lnTo>
                <a:lnTo>
                  <a:pt x="0" y="4114800"/>
                </a:lnTo>
                <a:lnTo>
                  <a:pt x="4744528" y="4114800"/>
                </a:lnTo>
                <a:lnTo>
                  <a:pt x="4744528"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CA"/>
          </a:p>
        </p:txBody>
      </p:sp>
      <p:grpSp>
        <p:nvGrpSpPr>
          <p:cNvPr id="6" name="Group 6"/>
          <p:cNvGrpSpPr/>
          <p:nvPr/>
        </p:nvGrpSpPr>
        <p:grpSpPr>
          <a:xfrm>
            <a:off x="1533870" y="7864915"/>
            <a:ext cx="6609185" cy="878338"/>
            <a:chOff x="0" y="0"/>
            <a:chExt cx="3058019" cy="406400"/>
          </a:xfrm>
        </p:grpSpPr>
        <p:sp>
          <p:nvSpPr>
            <p:cNvPr id="7" name="Freeform 7"/>
            <p:cNvSpPr/>
            <p:nvPr/>
          </p:nvSpPr>
          <p:spPr>
            <a:xfrm>
              <a:off x="0" y="0"/>
              <a:ext cx="3058019" cy="406400"/>
            </a:xfrm>
            <a:custGeom>
              <a:avLst/>
              <a:gdLst/>
              <a:ahLst/>
              <a:cxnLst/>
              <a:rect l="l" t="t" r="r" b="b"/>
              <a:pathLst>
                <a:path w="3058019" h="406400">
                  <a:moveTo>
                    <a:pt x="2854819" y="0"/>
                  </a:moveTo>
                  <a:cubicBezTo>
                    <a:pt x="2967043" y="0"/>
                    <a:pt x="3058019" y="90976"/>
                    <a:pt x="3058019" y="203200"/>
                  </a:cubicBezTo>
                  <a:cubicBezTo>
                    <a:pt x="3058019" y="315424"/>
                    <a:pt x="2967043" y="406400"/>
                    <a:pt x="2854819" y="406400"/>
                  </a:cubicBezTo>
                  <a:lnTo>
                    <a:pt x="203200" y="406400"/>
                  </a:lnTo>
                  <a:cubicBezTo>
                    <a:pt x="90976" y="406400"/>
                    <a:pt x="0" y="315424"/>
                    <a:pt x="0" y="203200"/>
                  </a:cubicBezTo>
                  <a:cubicBezTo>
                    <a:pt x="0" y="90976"/>
                    <a:pt x="90976" y="0"/>
                    <a:pt x="203200" y="0"/>
                  </a:cubicBezTo>
                  <a:close/>
                </a:path>
              </a:pathLst>
            </a:custGeom>
            <a:solidFill>
              <a:srgbClr val="E56400"/>
            </a:solidFill>
          </p:spPr>
          <p:txBody>
            <a:bodyPr/>
            <a:lstStyle/>
            <a:p>
              <a:endParaRPr lang="en-CA"/>
            </a:p>
          </p:txBody>
        </p:sp>
        <p:sp>
          <p:nvSpPr>
            <p:cNvPr id="8" name="TextBox 8"/>
            <p:cNvSpPr txBox="1"/>
            <p:nvPr/>
          </p:nvSpPr>
          <p:spPr>
            <a:xfrm>
              <a:off x="0" y="-28575"/>
              <a:ext cx="3058019" cy="434975"/>
            </a:xfrm>
            <a:prstGeom prst="rect">
              <a:avLst/>
            </a:prstGeom>
          </p:spPr>
          <p:txBody>
            <a:bodyPr lIns="50800" tIns="50800" rIns="50800" bIns="50800" rtlCol="0" anchor="ctr"/>
            <a:lstStyle/>
            <a:p>
              <a:pPr algn="ctr">
                <a:lnSpc>
                  <a:spcPts val="1960"/>
                </a:lnSpc>
              </a:pPr>
              <a:endParaRPr/>
            </a:p>
          </p:txBody>
        </p:sp>
      </p:grpSp>
      <p:sp>
        <p:nvSpPr>
          <p:cNvPr id="9" name="TextBox 9"/>
          <p:cNvSpPr txBox="1"/>
          <p:nvPr/>
        </p:nvSpPr>
        <p:spPr>
          <a:xfrm>
            <a:off x="1028700" y="2496247"/>
            <a:ext cx="9057756" cy="3468542"/>
          </a:xfrm>
          <a:prstGeom prst="rect">
            <a:avLst/>
          </a:prstGeom>
        </p:spPr>
        <p:txBody>
          <a:bodyPr lIns="0" tIns="0" rIns="0" bIns="0" rtlCol="0" anchor="t">
            <a:spAutoFit/>
          </a:bodyPr>
          <a:lstStyle/>
          <a:p>
            <a:pPr>
              <a:lnSpc>
                <a:spcPts val="13695"/>
              </a:lnSpc>
            </a:pPr>
            <a:r>
              <a:rPr lang="en-US" sz="11413">
                <a:solidFill>
                  <a:srgbClr val="B6110A"/>
                </a:solidFill>
                <a:latin typeface="Fredoka One Bold"/>
              </a:rPr>
              <a:t>Metro Case Study</a:t>
            </a:r>
          </a:p>
        </p:txBody>
      </p:sp>
      <p:sp>
        <p:nvSpPr>
          <p:cNvPr id="10" name="Freeform 10"/>
          <p:cNvSpPr/>
          <p:nvPr/>
        </p:nvSpPr>
        <p:spPr>
          <a:xfrm rot="-5547088">
            <a:off x="9084028" y="-1214470"/>
            <a:ext cx="3261914" cy="4114800"/>
          </a:xfrm>
          <a:custGeom>
            <a:avLst/>
            <a:gdLst/>
            <a:ahLst/>
            <a:cxnLst/>
            <a:rect l="l" t="t" r="r" b="b"/>
            <a:pathLst>
              <a:path w="3261914" h="4114800">
                <a:moveTo>
                  <a:pt x="0" y="0"/>
                </a:moveTo>
                <a:lnTo>
                  <a:pt x="3261914" y="0"/>
                </a:lnTo>
                <a:lnTo>
                  <a:pt x="3261914"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CA"/>
          </a:p>
        </p:txBody>
      </p:sp>
      <p:sp>
        <p:nvSpPr>
          <p:cNvPr id="11" name="Freeform 11"/>
          <p:cNvSpPr/>
          <p:nvPr/>
        </p:nvSpPr>
        <p:spPr>
          <a:xfrm>
            <a:off x="10086456" y="468243"/>
            <a:ext cx="9818757" cy="9818757"/>
          </a:xfrm>
          <a:custGeom>
            <a:avLst/>
            <a:gdLst/>
            <a:ahLst/>
            <a:cxnLst/>
            <a:rect l="l" t="t" r="r" b="b"/>
            <a:pathLst>
              <a:path w="9818757" h="9818757">
                <a:moveTo>
                  <a:pt x="0" y="0"/>
                </a:moveTo>
                <a:lnTo>
                  <a:pt x="9818757" y="0"/>
                </a:lnTo>
                <a:lnTo>
                  <a:pt x="9818757" y="9818757"/>
                </a:lnTo>
                <a:lnTo>
                  <a:pt x="0" y="981875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CA"/>
          </a:p>
        </p:txBody>
      </p:sp>
      <p:sp>
        <p:nvSpPr>
          <p:cNvPr id="12" name="Freeform 12"/>
          <p:cNvSpPr/>
          <p:nvPr/>
        </p:nvSpPr>
        <p:spPr>
          <a:xfrm>
            <a:off x="336083" y="260793"/>
            <a:ext cx="3071628" cy="1535814"/>
          </a:xfrm>
          <a:custGeom>
            <a:avLst/>
            <a:gdLst/>
            <a:ahLst/>
            <a:cxnLst/>
            <a:rect l="l" t="t" r="r" b="b"/>
            <a:pathLst>
              <a:path w="3071628" h="1535814">
                <a:moveTo>
                  <a:pt x="0" y="0"/>
                </a:moveTo>
                <a:lnTo>
                  <a:pt x="3071628" y="0"/>
                </a:lnTo>
                <a:lnTo>
                  <a:pt x="3071628" y="1535814"/>
                </a:lnTo>
                <a:lnTo>
                  <a:pt x="0" y="1535814"/>
                </a:lnTo>
                <a:lnTo>
                  <a:pt x="0" y="0"/>
                </a:lnTo>
                <a:close/>
              </a:path>
            </a:pathLst>
          </a:custGeom>
          <a:blipFill>
            <a:blip r:embed="rId9"/>
            <a:stretch>
              <a:fillRect/>
            </a:stretch>
          </a:blipFill>
        </p:spPr>
        <p:txBody>
          <a:bodyPr/>
          <a:lstStyle/>
          <a:p>
            <a:endParaRPr lang="en-CA"/>
          </a:p>
        </p:txBody>
      </p:sp>
      <p:sp>
        <p:nvSpPr>
          <p:cNvPr id="13" name="TextBox 13"/>
          <p:cNvSpPr txBox="1"/>
          <p:nvPr/>
        </p:nvSpPr>
        <p:spPr>
          <a:xfrm>
            <a:off x="1533870" y="6104519"/>
            <a:ext cx="8105920" cy="722882"/>
          </a:xfrm>
          <a:prstGeom prst="rect">
            <a:avLst/>
          </a:prstGeom>
        </p:spPr>
        <p:txBody>
          <a:bodyPr lIns="0" tIns="0" rIns="0" bIns="0" rtlCol="0" anchor="t">
            <a:spAutoFit/>
          </a:bodyPr>
          <a:lstStyle/>
          <a:p>
            <a:pPr>
              <a:lnSpc>
                <a:spcPts val="5900"/>
              </a:lnSpc>
              <a:spcBef>
                <a:spcPct val="0"/>
              </a:spcBef>
            </a:pPr>
            <a:r>
              <a:rPr lang="en-US" sz="4214">
                <a:solidFill>
                  <a:srgbClr val="36342F"/>
                </a:solidFill>
                <a:latin typeface="Fredoka One Bold"/>
              </a:rPr>
              <a:t>Consumers pricing perception</a:t>
            </a:r>
          </a:p>
        </p:txBody>
      </p:sp>
      <p:sp>
        <p:nvSpPr>
          <p:cNvPr id="14" name="TextBox 14"/>
          <p:cNvSpPr txBox="1"/>
          <p:nvPr/>
        </p:nvSpPr>
        <p:spPr>
          <a:xfrm>
            <a:off x="1871897" y="8048808"/>
            <a:ext cx="5872067" cy="573496"/>
          </a:xfrm>
          <a:prstGeom prst="rect">
            <a:avLst/>
          </a:prstGeom>
        </p:spPr>
        <p:txBody>
          <a:bodyPr lIns="0" tIns="0" rIns="0" bIns="0" rtlCol="0" anchor="t">
            <a:spAutoFit/>
          </a:bodyPr>
          <a:lstStyle/>
          <a:p>
            <a:pPr algn="ctr">
              <a:lnSpc>
                <a:spcPts val="4615"/>
              </a:lnSpc>
              <a:spcBef>
                <a:spcPct val="0"/>
              </a:spcBef>
            </a:pPr>
            <a:r>
              <a:rPr lang="en-US" sz="3296">
                <a:solidFill>
                  <a:srgbClr val="FFFFFF"/>
                </a:solidFill>
                <a:latin typeface="Manjari Bold"/>
              </a:rPr>
              <a:t>And it also saves your money!</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AB1009"/>
        </a:solidFill>
        <a:effectLst/>
      </p:bgPr>
    </p:bg>
    <p:spTree>
      <p:nvGrpSpPr>
        <p:cNvPr id="1" name=""/>
        <p:cNvGrpSpPr/>
        <p:nvPr/>
      </p:nvGrpSpPr>
      <p:grpSpPr>
        <a:xfrm>
          <a:off x="0" y="0"/>
          <a:ext cx="0" cy="0"/>
          <a:chOff x="0" y="0"/>
          <a:chExt cx="0" cy="0"/>
        </a:xfrm>
      </p:grpSpPr>
      <p:grpSp>
        <p:nvGrpSpPr>
          <p:cNvPr id="2" name="Group 2"/>
          <p:cNvGrpSpPr/>
          <p:nvPr/>
        </p:nvGrpSpPr>
        <p:grpSpPr>
          <a:xfrm>
            <a:off x="506020" y="441797"/>
            <a:ext cx="17275959" cy="9403406"/>
            <a:chOff x="0" y="0"/>
            <a:chExt cx="4452367" cy="2423450"/>
          </a:xfrm>
        </p:grpSpPr>
        <p:sp>
          <p:nvSpPr>
            <p:cNvPr id="3" name="Freeform 3"/>
            <p:cNvSpPr/>
            <p:nvPr/>
          </p:nvSpPr>
          <p:spPr>
            <a:xfrm>
              <a:off x="0" y="0"/>
              <a:ext cx="4452367" cy="2423450"/>
            </a:xfrm>
            <a:custGeom>
              <a:avLst/>
              <a:gdLst/>
              <a:ahLst/>
              <a:cxnLst/>
              <a:rect l="l" t="t" r="r" b="b"/>
              <a:pathLst>
                <a:path w="4452367" h="2423450">
                  <a:moveTo>
                    <a:pt x="4327907" y="2423450"/>
                  </a:moveTo>
                  <a:lnTo>
                    <a:pt x="124460" y="2423450"/>
                  </a:lnTo>
                  <a:cubicBezTo>
                    <a:pt x="55880" y="2423450"/>
                    <a:pt x="0" y="2367570"/>
                    <a:pt x="0" y="2298990"/>
                  </a:cubicBezTo>
                  <a:lnTo>
                    <a:pt x="0" y="124460"/>
                  </a:lnTo>
                  <a:cubicBezTo>
                    <a:pt x="0" y="55880"/>
                    <a:pt x="55880" y="0"/>
                    <a:pt x="124460" y="0"/>
                  </a:cubicBezTo>
                  <a:lnTo>
                    <a:pt x="4327908" y="0"/>
                  </a:lnTo>
                  <a:cubicBezTo>
                    <a:pt x="4396487" y="0"/>
                    <a:pt x="4452367" y="55880"/>
                    <a:pt x="4452367" y="124460"/>
                  </a:cubicBezTo>
                  <a:lnTo>
                    <a:pt x="4452367" y="2298990"/>
                  </a:lnTo>
                  <a:cubicBezTo>
                    <a:pt x="4452367" y="2367570"/>
                    <a:pt x="4396487" y="2423450"/>
                    <a:pt x="4327908" y="2423450"/>
                  </a:cubicBezTo>
                  <a:close/>
                </a:path>
              </a:pathLst>
            </a:custGeom>
            <a:solidFill>
              <a:srgbClr val="FFFFFF"/>
            </a:solidFill>
          </p:spPr>
          <p:txBody>
            <a:bodyPr/>
            <a:lstStyle/>
            <a:p>
              <a:endParaRPr lang="en-CA"/>
            </a:p>
          </p:txBody>
        </p:sp>
      </p:grpSp>
      <p:sp>
        <p:nvSpPr>
          <p:cNvPr id="4" name="Freeform 4"/>
          <p:cNvSpPr/>
          <p:nvPr/>
        </p:nvSpPr>
        <p:spPr>
          <a:xfrm rot="-10800000">
            <a:off x="12139626" y="1915173"/>
            <a:ext cx="220491" cy="365960"/>
          </a:xfrm>
          <a:custGeom>
            <a:avLst/>
            <a:gdLst/>
            <a:ahLst/>
            <a:cxnLst/>
            <a:rect l="l" t="t" r="r" b="b"/>
            <a:pathLst>
              <a:path w="220491" h="365960">
                <a:moveTo>
                  <a:pt x="0" y="0"/>
                </a:moveTo>
                <a:lnTo>
                  <a:pt x="220490" y="0"/>
                </a:lnTo>
                <a:lnTo>
                  <a:pt x="220490" y="365960"/>
                </a:lnTo>
                <a:lnTo>
                  <a:pt x="0" y="36596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CA"/>
          </a:p>
        </p:txBody>
      </p:sp>
      <p:sp>
        <p:nvSpPr>
          <p:cNvPr id="5" name="AutoShape 5"/>
          <p:cNvSpPr/>
          <p:nvPr/>
        </p:nvSpPr>
        <p:spPr>
          <a:xfrm>
            <a:off x="1028700" y="2885711"/>
            <a:ext cx="16230600" cy="0"/>
          </a:xfrm>
          <a:prstGeom prst="line">
            <a:avLst/>
          </a:prstGeom>
          <a:ln w="123825" cap="rnd">
            <a:solidFill>
              <a:srgbClr val="FFE6E4"/>
            </a:solidFill>
            <a:prstDash val="sysDash"/>
            <a:headEnd type="none" w="sm" len="sm"/>
            <a:tailEnd type="none" w="sm" len="sm"/>
          </a:ln>
        </p:spPr>
        <p:txBody>
          <a:bodyPr/>
          <a:lstStyle/>
          <a:p>
            <a:endParaRPr lang="en-CA"/>
          </a:p>
        </p:txBody>
      </p:sp>
      <p:sp>
        <p:nvSpPr>
          <p:cNvPr id="6" name="Freeform 6"/>
          <p:cNvSpPr/>
          <p:nvPr/>
        </p:nvSpPr>
        <p:spPr>
          <a:xfrm>
            <a:off x="3908174" y="3461974"/>
            <a:ext cx="1749782" cy="1749782"/>
          </a:xfrm>
          <a:custGeom>
            <a:avLst/>
            <a:gdLst/>
            <a:ahLst/>
            <a:cxnLst/>
            <a:rect l="l" t="t" r="r" b="b"/>
            <a:pathLst>
              <a:path w="1749782" h="1749782">
                <a:moveTo>
                  <a:pt x="0" y="0"/>
                </a:moveTo>
                <a:lnTo>
                  <a:pt x="1749782" y="0"/>
                </a:lnTo>
                <a:lnTo>
                  <a:pt x="1749782" y="1749782"/>
                </a:lnTo>
                <a:lnTo>
                  <a:pt x="0" y="174978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CA"/>
          </a:p>
        </p:txBody>
      </p:sp>
      <p:sp>
        <p:nvSpPr>
          <p:cNvPr id="7" name="Freeform 7"/>
          <p:cNvSpPr/>
          <p:nvPr/>
        </p:nvSpPr>
        <p:spPr>
          <a:xfrm>
            <a:off x="3508920" y="6698641"/>
            <a:ext cx="2564471" cy="1154012"/>
          </a:xfrm>
          <a:custGeom>
            <a:avLst/>
            <a:gdLst/>
            <a:ahLst/>
            <a:cxnLst/>
            <a:rect l="l" t="t" r="r" b="b"/>
            <a:pathLst>
              <a:path w="2564471" h="1154012">
                <a:moveTo>
                  <a:pt x="0" y="0"/>
                </a:moveTo>
                <a:lnTo>
                  <a:pt x="2564472" y="0"/>
                </a:lnTo>
                <a:lnTo>
                  <a:pt x="2564472" y="1154012"/>
                </a:lnTo>
                <a:lnTo>
                  <a:pt x="0" y="115401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CA"/>
          </a:p>
        </p:txBody>
      </p:sp>
      <p:sp>
        <p:nvSpPr>
          <p:cNvPr id="8" name="Freeform 8"/>
          <p:cNvSpPr/>
          <p:nvPr/>
        </p:nvSpPr>
        <p:spPr>
          <a:xfrm>
            <a:off x="9650841" y="3490549"/>
            <a:ext cx="1213336" cy="1233521"/>
          </a:xfrm>
          <a:custGeom>
            <a:avLst/>
            <a:gdLst/>
            <a:ahLst/>
            <a:cxnLst/>
            <a:rect l="l" t="t" r="r" b="b"/>
            <a:pathLst>
              <a:path w="1213336" h="1233521">
                <a:moveTo>
                  <a:pt x="0" y="0"/>
                </a:moveTo>
                <a:lnTo>
                  <a:pt x="1213336" y="0"/>
                </a:lnTo>
                <a:lnTo>
                  <a:pt x="1213336" y="1233521"/>
                </a:lnTo>
                <a:lnTo>
                  <a:pt x="0" y="1233521"/>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CA"/>
          </a:p>
        </p:txBody>
      </p:sp>
      <p:sp>
        <p:nvSpPr>
          <p:cNvPr id="9" name="Freeform 9"/>
          <p:cNvSpPr/>
          <p:nvPr/>
        </p:nvSpPr>
        <p:spPr>
          <a:xfrm>
            <a:off x="13515919" y="3594082"/>
            <a:ext cx="847486" cy="1133761"/>
          </a:xfrm>
          <a:custGeom>
            <a:avLst/>
            <a:gdLst/>
            <a:ahLst/>
            <a:cxnLst/>
            <a:rect l="l" t="t" r="r" b="b"/>
            <a:pathLst>
              <a:path w="847486" h="1133761">
                <a:moveTo>
                  <a:pt x="0" y="0"/>
                </a:moveTo>
                <a:lnTo>
                  <a:pt x="847486" y="0"/>
                </a:lnTo>
                <a:lnTo>
                  <a:pt x="847486" y="1133760"/>
                </a:lnTo>
                <a:lnTo>
                  <a:pt x="0" y="1133760"/>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CA"/>
          </a:p>
        </p:txBody>
      </p:sp>
      <p:sp>
        <p:nvSpPr>
          <p:cNvPr id="10" name="Freeform 10"/>
          <p:cNvSpPr/>
          <p:nvPr/>
        </p:nvSpPr>
        <p:spPr>
          <a:xfrm>
            <a:off x="11262700" y="6623932"/>
            <a:ext cx="1202574" cy="1202574"/>
          </a:xfrm>
          <a:custGeom>
            <a:avLst/>
            <a:gdLst/>
            <a:ahLst/>
            <a:cxnLst/>
            <a:rect l="l" t="t" r="r" b="b"/>
            <a:pathLst>
              <a:path w="1202574" h="1202574">
                <a:moveTo>
                  <a:pt x="0" y="0"/>
                </a:moveTo>
                <a:lnTo>
                  <a:pt x="1202574" y="0"/>
                </a:lnTo>
                <a:lnTo>
                  <a:pt x="1202574" y="1202574"/>
                </a:lnTo>
                <a:lnTo>
                  <a:pt x="0" y="1202574"/>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CA"/>
          </a:p>
        </p:txBody>
      </p:sp>
      <p:sp>
        <p:nvSpPr>
          <p:cNvPr id="11" name="Freeform 11"/>
          <p:cNvSpPr/>
          <p:nvPr/>
        </p:nvSpPr>
        <p:spPr>
          <a:xfrm>
            <a:off x="7007897" y="5778885"/>
            <a:ext cx="1194796" cy="845047"/>
          </a:xfrm>
          <a:custGeom>
            <a:avLst/>
            <a:gdLst/>
            <a:ahLst/>
            <a:cxnLst/>
            <a:rect l="l" t="t" r="r" b="b"/>
            <a:pathLst>
              <a:path w="1194796" h="845047">
                <a:moveTo>
                  <a:pt x="0" y="0"/>
                </a:moveTo>
                <a:lnTo>
                  <a:pt x="1194796" y="0"/>
                </a:lnTo>
                <a:lnTo>
                  <a:pt x="1194796" y="845047"/>
                </a:lnTo>
                <a:lnTo>
                  <a:pt x="0" y="845047"/>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en-CA"/>
          </a:p>
        </p:txBody>
      </p:sp>
      <p:sp>
        <p:nvSpPr>
          <p:cNvPr id="12" name="TextBox 12"/>
          <p:cNvSpPr txBox="1"/>
          <p:nvPr/>
        </p:nvSpPr>
        <p:spPr>
          <a:xfrm>
            <a:off x="1171575" y="1728683"/>
            <a:ext cx="16230600" cy="581025"/>
          </a:xfrm>
          <a:prstGeom prst="rect">
            <a:avLst/>
          </a:prstGeom>
        </p:spPr>
        <p:txBody>
          <a:bodyPr lIns="0" tIns="0" rIns="0" bIns="0" rtlCol="0" anchor="t">
            <a:spAutoFit/>
          </a:bodyPr>
          <a:lstStyle/>
          <a:p>
            <a:pPr>
              <a:lnSpc>
                <a:spcPts val="4615"/>
              </a:lnSpc>
            </a:pPr>
            <a:r>
              <a:rPr lang="en-US" sz="3846">
                <a:solidFill>
                  <a:srgbClr val="000000"/>
                </a:solidFill>
                <a:latin typeface="Fredoka One Bold"/>
              </a:rPr>
              <a:t>Economic Drivers of Customer Behavior and Price Perception Shifts</a:t>
            </a:r>
          </a:p>
        </p:txBody>
      </p:sp>
      <p:sp>
        <p:nvSpPr>
          <p:cNvPr id="13" name="TextBox 13"/>
          <p:cNvSpPr txBox="1"/>
          <p:nvPr/>
        </p:nvSpPr>
        <p:spPr>
          <a:xfrm>
            <a:off x="3370433" y="5449390"/>
            <a:ext cx="2841446" cy="446815"/>
          </a:xfrm>
          <a:prstGeom prst="rect">
            <a:avLst/>
          </a:prstGeom>
        </p:spPr>
        <p:txBody>
          <a:bodyPr lIns="0" tIns="0" rIns="0" bIns="0" rtlCol="0" anchor="t">
            <a:spAutoFit/>
          </a:bodyPr>
          <a:lstStyle/>
          <a:p>
            <a:pPr algn="ctr">
              <a:lnSpc>
                <a:spcPts val="3459"/>
              </a:lnSpc>
              <a:spcBef>
                <a:spcPct val="0"/>
              </a:spcBef>
            </a:pPr>
            <a:r>
              <a:rPr lang="en-US" sz="2471">
                <a:solidFill>
                  <a:srgbClr val="664C25"/>
                </a:solidFill>
                <a:latin typeface="Manjari Bold"/>
              </a:rPr>
              <a:t>Pandemic</a:t>
            </a:r>
          </a:p>
        </p:txBody>
      </p:sp>
      <p:sp>
        <p:nvSpPr>
          <p:cNvPr id="14" name="TextBox 14"/>
          <p:cNvSpPr txBox="1"/>
          <p:nvPr/>
        </p:nvSpPr>
        <p:spPr>
          <a:xfrm>
            <a:off x="3370433" y="8176853"/>
            <a:ext cx="2841446" cy="446815"/>
          </a:xfrm>
          <a:prstGeom prst="rect">
            <a:avLst/>
          </a:prstGeom>
        </p:spPr>
        <p:txBody>
          <a:bodyPr lIns="0" tIns="0" rIns="0" bIns="0" rtlCol="0" anchor="t">
            <a:spAutoFit/>
          </a:bodyPr>
          <a:lstStyle/>
          <a:p>
            <a:pPr algn="ctr">
              <a:lnSpc>
                <a:spcPts val="3459"/>
              </a:lnSpc>
              <a:spcBef>
                <a:spcPct val="0"/>
              </a:spcBef>
            </a:pPr>
            <a:r>
              <a:rPr lang="en-US" sz="2471">
                <a:solidFill>
                  <a:srgbClr val="664C25"/>
                </a:solidFill>
                <a:latin typeface="Manjari Bold"/>
              </a:rPr>
              <a:t>Ukraine-Russia war</a:t>
            </a:r>
          </a:p>
        </p:txBody>
      </p:sp>
      <p:sp>
        <p:nvSpPr>
          <p:cNvPr id="15" name="TextBox 15"/>
          <p:cNvSpPr txBox="1"/>
          <p:nvPr/>
        </p:nvSpPr>
        <p:spPr>
          <a:xfrm>
            <a:off x="8836786" y="4851273"/>
            <a:ext cx="2841446" cy="899252"/>
          </a:xfrm>
          <a:prstGeom prst="rect">
            <a:avLst/>
          </a:prstGeom>
        </p:spPr>
        <p:txBody>
          <a:bodyPr lIns="0" tIns="0" rIns="0" bIns="0" rtlCol="0" anchor="t">
            <a:spAutoFit/>
          </a:bodyPr>
          <a:lstStyle/>
          <a:p>
            <a:pPr algn="ctr">
              <a:lnSpc>
                <a:spcPts val="3459"/>
              </a:lnSpc>
              <a:spcBef>
                <a:spcPct val="0"/>
              </a:spcBef>
            </a:pPr>
            <a:r>
              <a:rPr lang="en-US" sz="2471">
                <a:solidFill>
                  <a:srgbClr val="664C25"/>
                </a:solidFill>
                <a:latin typeface="Manjari Bold"/>
              </a:rPr>
              <a:t>Supply chain disruption</a:t>
            </a:r>
          </a:p>
        </p:txBody>
      </p:sp>
      <p:sp>
        <p:nvSpPr>
          <p:cNvPr id="16" name="TextBox 16"/>
          <p:cNvSpPr txBox="1"/>
          <p:nvPr/>
        </p:nvSpPr>
        <p:spPr>
          <a:xfrm>
            <a:off x="12360116" y="4851273"/>
            <a:ext cx="2841446" cy="899252"/>
          </a:xfrm>
          <a:prstGeom prst="rect">
            <a:avLst/>
          </a:prstGeom>
        </p:spPr>
        <p:txBody>
          <a:bodyPr lIns="0" tIns="0" rIns="0" bIns="0" rtlCol="0" anchor="t">
            <a:spAutoFit/>
          </a:bodyPr>
          <a:lstStyle/>
          <a:p>
            <a:pPr algn="ctr">
              <a:lnSpc>
                <a:spcPts val="3459"/>
              </a:lnSpc>
              <a:spcBef>
                <a:spcPct val="0"/>
              </a:spcBef>
            </a:pPr>
            <a:r>
              <a:rPr lang="en-US" sz="2471">
                <a:solidFill>
                  <a:srgbClr val="664C25"/>
                </a:solidFill>
                <a:latin typeface="Manjari Bold"/>
              </a:rPr>
              <a:t>The rise of gas price</a:t>
            </a:r>
          </a:p>
        </p:txBody>
      </p:sp>
      <p:sp>
        <p:nvSpPr>
          <p:cNvPr id="17" name="TextBox 17"/>
          <p:cNvSpPr txBox="1"/>
          <p:nvPr/>
        </p:nvSpPr>
        <p:spPr>
          <a:xfrm>
            <a:off x="10426375" y="7953709"/>
            <a:ext cx="2841446" cy="899252"/>
          </a:xfrm>
          <a:prstGeom prst="rect">
            <a:avLst/>
          </a:prstGeom>
        </p:spPr>
        <p:txBody>
          <a:bodyPr lIns="0" tIns="0" rIns="0" bIns="0" rtlCol="0" anchor="t">
            <a:spAutoFit/>
          </a:bodyPr>
          <a:lstStyle/>
          <a:p>
            <a:pPr algn="ctr">
              <a:lnSpc>
                <a:spcPts val="3459"/>
              </a:lnSpc>
              <a:spcBef>
                <a:spcPct val="0"/>
              </a:spcBef>
            </a:pPr>
            <a:r>
              <a:rPr lang="en-US" sz="2471">
                <a:solidFill>
                  <a:srgbClr val="664C25"/>
                </a:solidFill>
                <a:latin typeface="Manjari Bold"/>
              </a:rPr>
              <a:t>Inflation Rate Increase</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0800000">
            <a:off x="-6720200" y="-5682294"/>
            <a:ext cx="13874077" cy="7063166"/>
          </a:xfrm>
          <a:custGeom>
            <a:avLst/>
            <a:gdLst/>
            <a:ahLst/>
            <a:cxnLst/>
            <a:rect l="l" t="t" r="r" b="b"/>
            <a:pathLst>
              <a:path w="13874077" h="7063166">
                <a:moveTo>
                  <a:pt x="0" y="0"/>
                </a:moveTo>
                <a:lnTo>
                  <a:pt x="13874076" y="0"/>
                </a:lnTo>
                <a:lnTo>
                  <a:pt x="13874076" y="7063166"/>
                </a:lnTo>
                <a:lnTo>
                  <a:pt x="0" y="7063166"/>
                </a:lnTo>
                <a:lnTo>
                  <a:pt x="0" y="0"/>
                </a:lnTo>
                <a:close/>
              </a:path>
            </a:pathLst>
          </a:custGeom>
          <a:blipFill>
            <a:blip r:embed="rId3">
              <a:alphaModFix amt="9999"/>
              <a:extLst>
                <a:ext uri="{96DAC541-7B7A-43D3-8B79-37D633B846F1}">
                  <asvg:svgBlip xmlns:asvg="http://schemas.microsoft.com/office/drawing/2016/SVG/main" r:embed="rId4"/>
                </a:ext>
              </a:extLst>
            </a:blip>
            <a:stretch>
              <a:fillRect/>
            </a:stretch>
          </a:blipFill>
        </p:spPr>
        <p:txBody>
          <a:bodyPr/>
          <a:lstStyle/>
          <a:p>
            <a:endParaRPr lang="en-CA"/>
          </a:p>
        </p:txBody>
      </p:sp>
      <p:sp>
        <p:nvSpPr>
          <p:cNvPr id="3" name="Freeform 3"/>
          <p:cNvSpPr/>
          <p:nvPr/>
        </p:nvSpPr>
        <p:spPr>
          <a:xfrm rot="-10800000" flipV="1">
            <a:off x="-4907746" y="1628783"/>
            <a:ext cx="13874077" cy="7063166"/>
          </a:xfrm>
          <a:custGeom>
            <a:avLst/>
            <a:gdLst/>
            <a:ahLst/>
            <a:cxnLst/>
            <a:rect l="l" t="t" r="r" b="b"/>
            <a:pathLst>
              <a:path w="13874077" h="7063166">
                <a:moveTo>
                  <a:pt x="0" y="7063166"/>
                </a:moveTo>
                <a:lnTo>
                  <a:pt x="13874077" y="7063166"/>
                </a:lnTo>
                <a:lnTo>
                  <a:pt x="13874077" y="0"/>
                </a:lnTo>
                <a:lnTo>
                  <a:pt x="0" y="0"/>
                </a:lnTo>
                <a:lnTo>
                  <a:pt x="0" y="7063166"/>
                </a:lnTo>
                <a:close/>
              </a:path>
            </a:pathLst>
          </a:custGeom>
          <a:blipFill>
            <a:blip r:embed="rId3">
              <a:alphaModFix amt="9999"/>
              <a:extLst>
                <a:ext uri="{96DAC541-7B7A-43D3-8B79-37D633B846F1}">
                  <asvg:svgBlip xmlns:asvg="http://schemas.microsoft.com/office/drawing/2016/SVG/main" r:embed="rId4"/>
                </a:ext>
              </a:extLst>
            </a:blip>
            <a:stretch>
              <a:fillRect/>
            </a:stretch>
          </a:blipFill>
        </p:spPr>
        <p:txBody>
          <a:bodyPr/>
          <a:lstStyle/>
          <a:p>
            <a:endParaRPr lang="en-CA"/>
          </a:p>
        </p:txBody>
      </p:sp>
      <p:sp>
        <p:nvSpPr>
          <p:cNvPr id="4" name="Freeform 4"/>
          <p:cNvSpPr/>
          <p:nvPr/>
        </p:nvSpPr>
        <p:spPr>
          <a:xfrm>
            <a:off x="1311815" y="5103647"/>
            <a:ext cx="7463297" cy="4300725"/>
          </a:xfrm>
          <a:custGeom>
            <a:avLst/>
            <a:gdLst/>
            <a:ahLst/>
            <a:cxnLst/>
            <a:rect l="l" t="t" r="r" b="b"/>
            <a:pathLst>
              <a:path w="7463297" h="4300725">
                <a:moveTo>
                  <a:pt x="0" y="0"/>
                </a:moveTo>
                <a:lnTo>
                  <a:pt x="7463297" y="0"/>
                </a:lnTo>
                <a:lnTo>
                  <a:pt x="7463297" y="4300725"/>
                </a:lnTo>
                <a:lnTo>
                  <a:pt x="0" y="4300725"/>
                </a:lnTo>
                <a:lnTo>
                  <a:pt x="0" y="0"/>
                </a:lnTo>
                <a:close/>
              </a:path>
            </a:pathLst>
          </a:custGeom>
          <a:blipFill>
            <a:blip r:embed="rId5"/>
            <a:stretch>
              <a:fillRect/>
            </a:stretch>
          </a:blipFill>
        </p:spPr>
        <p:txBody>
          <a:bodyPr/>
          <a:lstStyle/>
          <a:p>
            <a:endParaRPr lang="en-CA"/>
          </a:p>
        </p:txBody>
      </p:sp>
      <p:sp>
        <p:nvSpPr>
          <p:cNvPr id="5" name="AutoShape 5"/>
          <p:cNvSpPr/>
          <p:nvPr/>
        </p:nvSpPr>
        <p:spPr>
          <a:xfrm>
            <a:off x="7216053" y="4550960"/>
            <a:ext cx="6550387" cy="142875"/>
          </a:xfrm>
          <a:prstGeom prst="line">
            <a:avLst/>
          </a:prstGeom>
          <a:ln w="142875" cap="rnd">
            <a:solidFill>
              <a:srgbClr val="FFE6E4"/>
            </a:solidFill>
            <a:prstDash val="sysDash"/>
            <a:headEnd type="none" w="sm" len="sm"/>
            <a:tailEnd type="none" w="sm" len="sm"/>
          </a:ln>
        </p:spPr>
        <p:txBody>
          <a:bodyPr/>
          <a:lstStyle/>
          <a:p>
            <a:endParaRPr lang="en-CA"/>
          </a:p>
        </p:txBody>
      </p:sp>
      <p:grpSp>
        <p:nvGrpSpPr>
          <p:cNvPr id="6" name="Group 6"/>
          <p:cNvGrpSpPr/>
          <p:nvPr/>
        </p:nvGrpSpPr>
        <p:grpSpPr>
          <a:xfrm>
            <a:off x="9737856" y="882628"/>
            <a:ext cx="1506781" cy="1506781"/>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E6E4"/>
            </a:solidFill>
          </p:spPr>
          <p:txBody>
            <a:bodyPr/>
            <a:lstStyle/>
            <a:p>
              <a:endParaRPr lang="en-CA"/>
            </a:p>
          </p:txBody>
        </p:sp>
        <p:sp>
          <p:nvSpPr>
            <p:cNvPr id="8" name="TextBox 8"/>
            <p:cNvSpPr txBox="1"/>
            <p:nvPr/>
          </p:nvSpPr>
          <p:spPr>
            <a:xfrm>
              <a:off x="76200" y="47625"/>
              <a:ext cx="660400" cy="688975"/>
            </a:xfrm>
            <a:prstGeom prst="rect">
              <a:avLst/>
            </a:prstGeom>
          </p:spPr>
          <p:txBody>
            <a:bodyPr lIns="50800" tIns="50800" rIns="50800" bIns="50800" rtlCol="0" anchor="ctr"/>
            <a:lstStyle/>
            <a:p>
              <a:pPr algn="ctr">
                <a:lnSpc>
                  <a:spcPts val="1960"/>
                </a:lnSpc>
              </a:pPr>
              <a:endParaRPr/>
            </a:p>
          </p:txBody>
        </p:sp>
      </p:grpSp>
      <p:grpSp>
        <p:nvGrpSpPr>
          <p:cNvPr id="9" name="Group 9"/>
          <p:cNvGrpSpPr/>
          <p:nvPr/>
        </p:nvGrpSpPr>
        <p:grpSpPr>
          <a:xfrm>
            <a:off x="9737856" y="4265607"/>
            <a:ext cx="1506781" cy="1506781"/>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E6E4"/>
            </a:solidFill>
          </p:spPr>
          <p:txBody>
            <a:bodyPr/>
            <a:lstStyle/>
            <a:p>
              <a:endParaRPr lang="en-CA"/>
            </a:p>
          </p:txBody>
        </p:sp>
        <p:sp>
          <p:nvSpPr>
            <p:cNvPr id="11" name="TextBox 11"/>
            <p:cNvSpPr txBox="1"/>
            <p:nvPr/>
          </p:nvSpPr>
          <p:spPr>
            <a:xfrm>
              <a:off x="76200" y="47625"/>
              <a:ext cx="660400" cy="688975"/>
            </a:xfrm>
            <a:prstGeom prst="rect">
              <a:avLst/>
            </a:prstGeom>
          </p:spPr>
          <p:txBody>
            <a:bodyPr lIns="50800" tIns="50800" rIns="50800" bIns="50800" rtlCol="0" anchor="ctr"/>
            <a:lstStyle/>
            <a:p>
              <a:pPr algn="ctr">
                <a:lnSpc>
                  <a:spcPts val="1960"/>
                </a:lnSpc>
              </a:pPr>
              <a:endParaRPr/>
            </a:p>
          </p:txBody>
        </p:sp>
      </p:grpSp>
      <p:grpSp>
        <p:nvGrpSpPr>
          <p:cNvPr id="12" name="Group 12"/>
          <p:cNvGrpSpPr/>
          <p:nvPr/>
        </p:nvGrpSpPr>
        <p:grpSpPr>
          <a:xfrm>
            <a:off x="9737856" y="7897591"/>
            <a:ext cx="1506781" cy="1506781"/>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E6E4"/>
            </a:solidFill>
          </p:spPr>
          <p:txBody>
            <a:bodyPr/>
            <a:lstStyle/>
            <a:p>
              <a:endParaRPr lang="en-CA"/>
            </a:p>
          </p:txBody>
        </p:sp>
        <p:sp>
          <p:nvSpPr>
            <p:cNvPr id="14" name="TextBox 14"/>
            <p:cNvSpPr txBox="1"/>
            <p:nvPr/>
          </p:nvSpPr>
          <p:spPr>
            <a:xfrm>
              <a:off x="76200" y="47625"/>
              <a:ext cx="660400" cy="688975"/>
            </a:xfrm>
            <a:prstGeom prst="rect">
              <a:avLst/>
            </a:prstGeom>
          </p:spPr>
          <p:txBody>
            <a:bodyPr lIns="50800" tIns="50800" rIns="50800" bIns="50800" rtlCol="0" anchor="ctr"/>
            <a:lstStyle/>
            <a:p>
              <a:pPr algn="ctr">
                <a:lnSpc>
                  <a:spcPts val="1960"/>
                </a:lnSpc>
              </a:pPr>
              <a:endParaRPr/>
            </a:p>
          </p:txBody>
        </p:sp>
      </p:grpSp>
      <p:sp>
        <p:nvSpPr>
          <p:cNvPr id="15" name="Freeform 15"/>
          <p:cNvSpPr/>
          <p:nvPr/>
        </p:nvSpPr>
        <p:spPr>
          <a:xfrm>
            <a:off x="9984925" y="1131634"/>
            <a:ext cx="1008769" cy="1008769"/>
          </a:xfrm>
          <a:custGeom>
            <a:avLst/>
            <a:gdLst/>
            <a:ahLst/>
            <a:cxnLst/>
            <a:rect l="l" t="t" r="r" b="b"/>
            <a:pathLst>
              <a:path w="1008769" h="1008769">
                <a:moveTo>
                  <a:pt x="0" y="0"/>
                </a:moveTo>
                <a:lnTo>
                  <a:pt x="1008769" y="0"/>
                </a:lnTo>
                <a:lnTo>
                  <a:pt x="1008769" y="1008769"/>
                </a:lnTo>
                <a:lnTo>
                  <a:pt x="0" y="100876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CA"/>
          </a:p>
        </p:txBody>
      </p:sp>
      <p:sp>
        <p:nvSpPr>
          <p:cNvPr id="16" name="Freeform 16"/>
          <p:cNvSpPr/>
          <p:nvPr/>
        </p:nvSpPr>
        <p:spPr>
          <a:xfrm>
            <a:off x="10050468" y="4540692"/>
            <a:ext cx="961933" cy="952313"/>
          </a:xfrm>
          <a:custGeom>
            <a:avLst/>
            <a:gdLst/>
            <a:ahLst/>
            <a:cxnLst/>
            <a:rect l="l" t="t" r="r" b="b"/>
            <a:pathLst>
              <a:path w="961933" h="952313">
                <a:moveTo>
                  <a:pt x="0" y="0"/>
                </a:moveTo>
                <a:lnTo>
                  <a:pt x="961933" y="0"/>
                </a:lnTo>
                <a:lnTo>
                  <a:pt x="961933" y="952313"/>
                </a:lnTo>
                <a:lnTo>
                  <a:pt x="0" y="95231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CA"/>
          </a:p>
        </p:txBody>
      </p:sp>
      <p:sp>
        <p:nvSpPr>
          <p:cNvPr id="17" name="Freeform 17"/>
          <p:cNvSpPr/>
          <p:nvPr/>
        </p:nvSpPr>
        <p:spPr>
          <a:xfrm>
            <a:off x="10145619" y="8153535"/>
            <a:ext cx="687381" cy="994893"/>
          </a:xfrm>
          <a:custGeom>
            <a:avLst/>
            <a:gdLst/>
            <a:ahLst/>
            <a:cxnLst/>
            <a:rect l="l" t="t" r="r" b="b"/>
            <a:pathLst>
              <a:path w="687381" h="994893">
                <a:moveTo>
                  <a:pt x="0" y="0"/>
                </a:moveTo>
                <a:lnTo>
                  <a:pt x="687381" y="0"/>
                </a:lnTo>
                <a:lnTo>
                  <a:pt x="687381" y="994893"/>
                </a:lnTo>
                <a:lnTo>
                  <a:pt x="0" y="994893"/>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CA"/>
          </a:p>
        </p:txBody>
      </p:sp>
      <p:sp>
        <p:nvSpPr>
          <p:cNvPr id="18" name="TextBox 18"/>
          <p:cNvSpPr txBox="1"/>
          <p:nvPr/>
        </p:nvSpPr>
        <p:spPr>
          <a:xfrm>
            <a:off x="1503636" y="1296980"/>
            <a:ext cx="7224570" cy="2857500"/>
          </a:xfrm>
          <a:prstGeom prst="rect">
            <a:avLst/>
          </a:prstGeom>
        </p:spPr>
        <p:txBody>
          <a:bodyPr lIns="0" tIns="0" rIns="0" bIns="0" rtlCol="0" anchor="t">
            <a:spAutoFit/>
          </a:bodyPr>
          <a:lstStyle/>
          <a:p>
            <a:pPr>
              <a:lnSpc>
                <a:spcPts val="7526"/>
              </a:lnSpc>
            </a:pPr>
            <a:r>
              <a:rPr lang="en-US" sz="6271">
                <a:solidFill>
                  <a:srgbClr val="D94032"/>
                </a:solidFill>
                <a:latin typeface="Fredoka One Bold"/>
              </a:rPr>
              <a:t>Market trends that influence the price perception?</a:t>
            </a:r>
          </a:p>
        </p:txBody>
      </p:sp>
      <p:sp>
        <p:nvSpPr>
          <p:cNvPr id="19" name="TextBox 19"/>
          <p:cNvSpPr txBox="1"/>
          <p:nvPr/>
        </p:nvSpPr>
        <p:spPr>
          <a:xfrm>
            <a:off x="11787520" y="1350268"/>
            <a:ext cx="5306921" cy="514350"/>
          </a:xfrm>
          <a:prstGeom prst="rect">
            <a:avLst/>
          </a:prstGeom>
        </p:spPr>
        <p:txBody>
          <a:bodyPr lIns="0" tIns="0" rIns="0" bIns="0" rtlCol="0" anchor="t">
            <a:spAutoFit/>
          </a:bodyPr>
          <a:lstStyle/>
          <a:p>
            <a:pPr>
              <a:lnSpc>
                <a:spcPts val="4200"/>
              </a:lnSpc>
              <a:spcBef>
                <a:spcPct val="0"/>
              </a:spcBef>
            </a:pPr>
            <a:r>
              <a:rPr lang="en-US" sz="3000">
                <a:solidFill>
                  <a:srgbClr val="000000"/>
                </a:solidFill>
                <a:latin typeface="Fredoka One Bold"/>
              </a:rPr>
              <a:t>Health and Wellness Trends</a:t>
            </a:r>
          </a:p>
        </p:txBody>
      </p:sp>
      <p:sp>
        <p:nvSpPr>
          <p:cNvPr id="20" name="TextBox 20"/>
          <p:cNvSpPr txBox="1"/>
          <p:nvPr/>
        </p:nvSpPr>
        <p:spPr>
          <a:xfrm>
            <a:off x="11787520" y="4484327"/>
            <a:ext cx="7095583" cy="1012190"/>
          </a:xfrm>
          <a:prstGeom prst="rect">
            <a:avLst/>
          </a:prstGeom>
        </p:spPr>
        <p:txBody>
          <a:bodyPr lIns="0" tIns="0" rIns="0" bIns="0" rtlCol="0" anchor="t">
            <a:spAutoFit/>
          </a:bodyPr>
          <a:lstStyle/>
          <a:p>
            <a:pPr>
              <a:lnSpc>
                <a:spcPts val="4060"/>
              </a:lnSpc>
            </a:pPr>
            <a:r>
              <a:rPr lang="en-US" sz="2900">
                <a:solidFill>
                  <a:srgbClr val="000000"/>
                </a:solidFill>
                <a:latin typeface="Fredoka One Bold"/>
              </a:rPr>
              <a:t>Sustainability and Ethical </a:t>
            </a:r>
          </a:p>
          <a:p>
            <a:pPr>
              <a:lnSpc>
                <a:spcPts val="4060"/>
              </a:lnSpc>
              <a:spcBef>
                <a:spcPct val="0"/>
              </a:spcBef>
            </a:pPr>
            <a:r>
              <a:rPr lang="en-US" sz="2900">
                <a:solidFill>
                  <a:srgbClr val="000000"/>
                </a:solidFill>
                <a:latin typeface="Fredoka One Bold"/>
              </a:rPr>
              <a:t>Consumption</a:t>
            </a:r>
          </a:p>
        </p:txBody>
      </p:sp>
      <p:sp>
        <p:nvSpPr>
          <p:cNvPr id="21" name="TextBox 21"/>
          <p:cNvSpPr txBox="1"/>
          <p:nvPr/>
        </p:nvSpPr>
        <p:spPr>
          <a:xfrm>
            <a:off x="11787520" y="8139499"/>
            <a:ext cx="4939528" cy="1047750"/>
          </a:xfrm>
          <a:prstGeom prst="rect">
            <a:avLst/>
          </a:prstGeom>
        </p:spPr>
        <p:txBody>
          <a:bodyPr lIns="0" tIns="0" rIns="0" bIns="0" rtlCol="0" anchor="t">
            <a:spAutoFit/>
          </a:bodyPr>
          <a:lstStyle/>
          <a:p>
            <a:pPr>
              <a:lnSpc>
                <a:spcPts val="4200"/>
              </a:lnSpc>
              <a:spcBef>
                <a:spcPct val="0"/>
              </a:spcBef>
            </a:pPr>
            <a:r>
              <a:rPr lang="en-US" sz="3000">
                <a:solidFill>
                  <a:srgbClr val="000000"/>
                </a:solidFill>
                <a:latin typeface="Fredoka One Bold"/>
              </a:rPr>
              <a:t>Convenience and Time-Saving Products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18783" y="3810457"/>
            <a:ext cx="3568052" cy="3568052"/>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E6E4"/>
            </a:solidFill>
          </p:spPr>
          <p:txBody>
            <a:bodyPr/>
            <a:lstStyle/>
            <a:p>
              <a:endParaRPr lang="en-CA"/>
            </a:p>
          </p:txBody>
        </p:sp>
        <p:sp>
          <p:nvSpPr>
            <p:cNvPr id="4" name="TextBox 4"/>
            <p:cNvSpPr txBox="1"/>
            <p:nvPr/>
          </p:nvSpPr>
          <p:spPr>
            <a:xfrm>
              <a:off x="76200" y="47625"/>
              <a:ext cx="660400" cy="688975"/>
            </a:xfrm>
            <a:prstGeom prst="rect">
              <a:avLst/>
            </a:prstGeom>
          </p:spPr>
          <p:txBody>
            <a:bodyPr lIns="50800" tIns="50800" rIns="50800" bIns="50800" rtlCol="0" anchor="ctr"/>
            <a:lstStyle/>
            <a:p>
              <a:pPr algn="ctr">
                <a:lnSpc>
                  <a:spcPts val="1960"/>
                </a:lnSpc>
              </a:pPr>
              <a:endParaRPr/>
            </a:p>
          </p:txBody>
        </p:sp>
      </p:grpSp>
      <p:grpSp>
        <p:nvGrpSpPr>
          <p:cNvPr id="5" name="Group 5"/>
          <p:cNvGrpSpPr/>
          <p:nvPr/>
        </p:nvGrpSpPr>
        <p:grpSpPr>
          <a:xfrm>
            <a:off x="1556356" y="6771659"/>
            <a:ext cx="2292905" cy="737816"/>
            <a:chOff x="0" y="0"/>
            <a:chExt cx="1262966" cy="406400"/>
          </a:xfrm>
        </p:grpSpPr>
        <p:sp>
          <p:nvSpPr>
            <p:cNvPr id="6" name="Freeform 6"/>
            <p:cNvSpPr/>
            <p:nvPr/>
          </p:nvSpPr>
          <p:spPr>
            <a:xfrm>
              <a:off x="0" y="0"/>
              <a:ext cx="1262966" cy="406400"/>
            </a:xfrm>
            <a:custGeom>
              <a:avLst/>
              <a:gdLst/>
              <a:ahLst/>
              <a:cxnLst/>
              <a:rect l="l" t="t" r="r" b="b"/>
              <a:pathLst>
                <a:path w="1262966" h="406400">
                  <a:moveTo>
                    <a:pt x="1059766" y="0"/>
                  </a:moveTo>
                  <a:cubicBezTo>
                    <a:pt x="1171990" y="0"/>
                    <a:pt x="1262966" y="90976"/>
                    <a:pt x="1262966" y="203200"/>
                  </a:cubicBezTo>
                  <a:cubicBezTo>
                    <a:pt x="1262966" y="315424"/>
                    <a:pt x="1171990" y="406400"/>
                    <a:pt x="1059766" y="406400"/>
                  </a:cubicBezTo>
                  <a:lnTo>
                    <a:pt x="203200" y="406400"/>
                  </a:lnTo>
                  <a:cubicBezTo>
                    <a:pt x="90976" y="406400"/>
                    <a:pt x="0" y="315424"/>
                    <a:pt x="0" y="203200"/>
                  </a:cubicBezTo>
                  <a:cubicBezTo>
                    <a:pt x="0" y="90976"/>
                    <a:pt x="90976" y="0"/>
                    <a:pt x="203200" y="0"/>
                  </a:cubicBezTo>
                  <a:close/>
                </a:path>
              </a:pathLst>
            </a:custGeom>
            <a:solidFill>
              <a:srgbClr val="D94032"/>
            </a:solidFill>
          </p:spPr>
          <p:txBody>
            <a:bodyPr/>
            <a:lstStyle/>
            <a:p>
              <a:endParaRPr lang="en-CA"/>
            </a:p>
          </p:txBody>
        </p:sp>
        <p:sp>
          <p:nvSpPr>
            <p:cNvPr id="7" name="TextBox 7"/>
            <p:cNvSpPr txBox="1"/>
            <p:nvPr/>
          </p:nvSpPr>
          <p:spPr>
            <a:xfrm>
              <a:off x="0" y="-28575"/>
              <a:ext cx="1262966" cy="434975"/>
            </a:xfrm>
            <a:prstGeom prst="rect">
              <a:avLst/>
            </a:prstGeom>
          </p:spPr>
          <p:txBody>
            <a:bodyPr lIns="63647" tIns="63647" rIns="63647" bIns="63647" rtlCol="0" anchor="ctr"/>
            <a:lstStyle/>
            <a:p>
              <a:pPr algn="ctr">
                <a:lnSpc>
                  <a:spcPts val="2455"/>
                </a:lnSpc>
              </a:pPr>
              <a:endParaRPr/>
            </a:p>
          </p:txBody>
        </p:sp>
      </p:grpSp>
      <p:grpSp>
        <p:nvGrpSpPr>
          <p:cNvPr id="8" name="Group 8"/>
          <p:cNvGrpSpPr/>
          <p:nvPr/>
        </p:nvGrpSpPr>
        <p:grpSpPr>
          <a:xfrm>
            <a:off x="14956170" y="441797"/>
            <a:ext cx="4188809" cy="9403406"/>
            <a:chOff x="0" y="0"/>
            <a:chExt cx="1079541" cy="2423450"/>
          </a:xfrm>
        </p:grpSpPr>
        <p:sp>
          <p:nvSpPr>
            <p:cNvPr id="9" name="Freeform 9"/>
            <p:cNvSpPr/>
            <p:nvPr/>
          </p:nvSpPr>
          <p:spPr>
            <a:xfrm>
              <a:off x="0" y="0"/>
              <a:ext cx="1079542" cy="2423450"/>
            </a:xfrm>
            <a:custGeom>
              <a:avLst/>
              <a:gdLst/>
              <a:ahLst/>
              <a:cxnLst/>
              <a:rect l="l" t="t" r="r" b="b"/>
              <a:pathLst>
                <a:path w="1079542" h="2423450">
                  <a:moveTo>
                    <a:pt x="955081" y="2423450"/>
                  </a:moveTo>
                  <a:lnTo>
                    <a:pt x="124460" y="2423450"/>
                  </a:lnTo>
                  <a:cubicBezTo>
                    <a:pt x="55880" y="2423450"/>
                    <a:pt x="0" y="2367570"/>
                    <a:pt x="0" y="2298990"/>
                  </a:cubicBezTo>
                  <a:lnTo>
                    <a:pt x="0" y="124460"/>
                  </a:lnTo>
                  <a:cubicBezTo>
                    <a:pt x="0" y="55880"/>
                    <a:pt x="55880" y="0"/>
                    <a:pt x="124460" y="0"/>
                  </a:cubicBezTo>
                  <a:lnTo>
                    <a:pt x="955082" y="0"/>
                  </a:lnTo>
                  <a:cubicBezTo>
                    <a:pt x="1023662" y="0"/>
                    <a:pt x="1079542" y="55880"/>
                    <a:pt x="1079542" y="124460"/>
                  </a:cubicBezTo>
                  <a:lnTo>
                    <a:pt x="1079542" y="2298990"/>
                  </a:lnTo>
                  <a:cubicBezTo>
                    <a:pt x="1079542" y="2367570"/>
                    <a:pt x="1023662" y="2423450"/>
                    <a:pt x="955082" y="2423450"/>
                  </a:cubicBezTo>
                  <a:close/>
                </a:path>
              </a:pathLst>
            </a:custGeom>
            <a:solidFill>
              <a:srgbClr val="D94032"/>
            </a:solidFill>
          </p:spPr>
          <p:txBody>
            <a:bodyPr/>
            <a:lstStyle/>
            <a:p>
              <a:endParaRPr lang="en-CA"/>
            </a:p>
          </p:txBody>
        </p:sp>
      </p:grpSp>
      <p:grpSp>
        <p:nvGrpSpPr>
          <p:cNvPr id="10" name="Group 10"/>
          <p:cNvGrpSpPr/>
          <p:nvPr/>
        </p:nvGrpSpPr>
        <p:grpSpPr>
          <a:xfrm>
            <a:off x="5526516" y="3810457"/>
            <a:ext cx="3568052" cy="3568052"/>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E6E4"/>
            </a:solidFill>
          </p:spPr>
          <p:txBody>
            <a:bodyPr/>
            <a:lstStyle/>
            <a:p>
              <a:endParaRPr lang="en-CA"/>
            </a:p>
          </p:txBody>
        </p:sp>
        <p:sp>
          <p:nvSpPr>
            <p:cNvPr id="12" name="TextBox 12"/>
            <p:cNvSpPr txBox="1"/>
            <p:nvPr/>
          </p:nvSpPr>
          <p:spPr>
            <a:xfrm>
              <a:off x="76200" y="47625"/>
              <a:ext cx="660400" cy="688975"/>
            </a:xfrm>
            <a:prstGeom prst="rect">
              <a:avLst/>
            </a:prstGeom>
          </p:spPr>
          <p:txBody>
            <a:bodyPr lIns="50800" tIns="50800" rIns="50800" bIns="50800" rtlCol="0" anchor="ctr"/>
            <a:lstStyle/>
            <a:p>
              <a:pPr algn="ctr">
                <a:lnSpc>
                  <a:spcPts val="1960"/>
                </a:lnSpc>
              </a:pPr>
              <a:endParaRPr/>
            </a:p>
          </p:txBody>
        </p:sp>
      </p:grpSp>
      <p:grpSp>
        <p:nvGrpSpPr>
          <p:cNvPr id="13" name="Group 13"/>
          <p:cNvGrpSpPr/>
          <p:nvPr/>
        </p:nvGrpSpPr>
        <p:grpSpPr>
          <a:xfrm>
            <a:off x="6164090" y="6771659"/>
            <a:ext cx="2292905" cy="737816"/>
            <a:chOff x="0" y="0"/>
            <a:chExt cx="1262966" cy="406400"/>
          </a:xfrm>
        </p:grpSpPr>
        <p:sp>
          <p:nvSpPr>
            <p:cNvPr id="14" name="Freeform 14"/>
            <p:cNvSpPr/>
            <p:nvPr/>
          </p:nvSpPr>
          <p:spPr>
            <a:xfrm>
              <a:off x="0" y="0"/>
              <a:ext cx="1262966" cy="406400"/>
            </a:xfrm>
            <a:custGeom>
              <a:avLst/>
              <a:gdLst/>
              <a:ahLst/>
              <a:cxnLst/>
              <a:rect l="l" t="t" r="r" b="b"/>
              <a:pathLst>
                <a:path w="1262966" h="406400">
                  <a:moveTo>
                    <a:pt x="1059766" y="0"/>
                  </a:moveTo>
                  <a:cubicBezTo>
                    <a:pt x="1171990" y="0"/>
                    <a:pt x="1262966" y="90976"/>
                    <a:pt x="1262966" y="203200"/>
                  </a:cubicBezTo>
                  <a:cubicBezTo>
                    <a:pt x="1262966" y="315424"/>
                    <a:pt x="1171990" y="406400"/>
                    <a:pt x="1059766" y="406400"/>
                  </a:cubicBezTo>
                  <a:lnTo>
                    <a:pt x="203200" y="406400"/>
                  </a:lnTo>
                  <a:cubicBezTo>
                    <a:pt x="90976" y="406400"/>
                    <a:pt x="0" y="315424"/>
                    <a:pt x="0" y="203200"/>
                  </a:cubicBezTo>
                  <a:cubicBezTo>
                    <a:pt x="0" y="90976"/>
                    <a:pt x="90976" y="0"/>
                    <a:pt x="203200" y="0"/>
                  </a:cubicBezTo>
                  <a:close/>
                </a:path>
              </a:pathLst>
            </a:custGeom>
            <a:solidFill>
              <a:srgbClr val="D94032"/>
            </a:solidFill>
          </p:spPr>
          <p:txBody>
            <a:bodyPr/>
            <a:lstStyle/>
            <a:p>
              <a:endParaRPr lang="en-CA"/>
            </a:p>
          </p:txBody>
        </p:sp>
        <p:sp>
          <p:nvSpPr>
            <p:cNvPr id="15" name="TextBox 15"/>
            <p:cNvSpPr txBox="1"/>
            <p:nvPr/>
          </p:nvSpPr>
          <p:spPr>
            <a:xfrm>
              <a:off x="0" y="-28575"/>
              <a:ext cx="1262966" cy="434975"/>
            </a:xfrm>
            <a:prstGeom prst="rect">
              <a:avLst/>
            </a:prstGeom>
          </p:spPr>
          <p:txBody>
            <a:bodyPr lIns="63647" tIns="63647" rIns="63647" bIns="63647" rtlCol="0" anchor="ctr"/>
            <a:lstStyle/>
            <a:p>
              <a:pPr algn="ctr">
                <a:lnSpc>
                  <a:spcPts val="2455"/>
                </a:lnSpc>
              </a:pPr>
              <a:endParaRPr/>
            </a:p>
          </p:txBody>
        </p:sp>
      </p:grpSp>
      <p:grpSp>
        <p:nvGrpSpPr>
          <p:cNvPr id="16" name="Group 16"/>
          <p:cNvGrpSpPr/>
          <p:nvPr/>
        </p:nvGrpSpPr>
        <p:grpSpPr>
          <a:xfrm>
            <a:off x="10132793" y="3810457"/>
            <a:ext cx="3568052" cy="3568052"/>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E6E4"/>
            </a:solidFill>
          </p:spPr>
          <p:txBody>
            <a:bodyPr/>
            <a:lstStyle/>
            <a:p>
              <a:endParaRPr lang="en-CA"/>
            </a:p>
          </p:txBody>
        </p:sp>
        <p:sp>
          <p:nvSpPr>
            <p:cNvPr id="18" name="TextBox 18"/>
            <p:cNvSpPr txBox="1"/>
            <p:nvPr/>
          </p:nvSpPr>
          <p:spPr>
            <a:xfrm>
              <a:off x="76200" y="47625"/>
              <a:ext cx="660400" cy="688975"/>
            </a:xfrm>
            <a:prstGeom prst="rect">
              <a:avLst/>
            </a:prstGeom>
          </p:spPr>
          <p:txBody>
            <a:bodyPr lIns="50800" tIns="50800" rIns="50800" bIns="50800" rtlCol="0" anchor="ctr"/>
            <a:lstStyle/>
            <a:p>
              <a:pPr algn="ctr">
                <a:lnSpc>
                  <a:spcPts val="1960"/>
                </a:lnSpc>
              </a:pPr>
              <a:endParaRPr/>
            </a:p>
          </p:txBody>
        </p:sp>
      </p:grpSp>
      <p:grpSp>
        <p:nvGrpSpPr>
          <p:cNvPr id="19" name="Group 19"/>
          <p:cNvGrpSpPr/>
          <p:nvPr/>
        </p:nvGrpSpPr>
        <p:grpSpPr>
          <a:xfrm>
            <a:off x="10770367" y="6771659"/>
            <a:ext cx="2292905" cy="737816"/>
            <a:chOff x="0" y="0"/>
            <a:chExt cx="1262966" cy="406400"/>
          </a:xfrm>
        </p:grpSpPr>
        <p:sp>
          <p:nvSpPr>
            <p:cNvPr id="20" name="Freeform 20"/>
            <p:cNvSpPr/>
            <p:nvPr/>
          </p:nvSpPr>
          <p:spPr>
            <a:xfrm>
              <a:off x="0" y="0"/>
              <a:ext cx="1262966" cy="406400"/>
            </a:xfrm>
            <a:custGeom>
              <a:avLst/>
              <a:gdLst/>
              <a:ahLst/>
              <a:cxnLst/>
              <a:rect l="l" t="t" r="r" b="b"/>
              <a:pathLst>
                <a:path w="1262966" h="406400">
                  <a:moveTo>
                    <a:pt x="1059766" y="0"/>
                  </a:moveTo>
                  <a:cubicBezTo>
                    <a:pt x="1171990" y="0"/>
                    <a:pt x="1262966" y="90976"/>
                    <a:pt x="1262966" y="203200"/>
                  </a:cubicBezTo>
                  <a:cubicBezTo>
                    <a:pt x="1262966" y="315424"/>
                    <a:pt x="1171990" y="406400"/>
                    <a:pt x="1059766" y="406400"/>
                  </a:cubicBezTo>
                  <a:lnTo>
                    <a:pt x="203200" y="406400"/>
                  </a:lnTo>
                  <a:cubicBezTo>
                    <a:pt x="90976" y="406400"/>
                    <a:pt x="0" y="315424"/>
                    <a:pt x="0" y="203200"/>
                  </a:cubicBezTo>
                  <a:cubicBezTo>
                    <a:pt x="0" y="90976"/>
                    <a:pt x="90976" y="0"/>
                    <a:pt x="203200" y="0"/>
                  </a:cubicBezTo>
                  <a:close/>
                </a:path>
              </a:pathLst>
            </a:custGeom>
            <a:solidFill>
              <a:srgbClr val="D94032"/>
            </a:solidFill>
          </p:spPr>
          <p:txBody>
            <a:bodyPr/>
            <a:lstStyle/>
            <a:p>
              <a:endParaRPr lang="en-CA"/>
            </a:p>
          </p:txBody>
        </p:sp>
        <p:sp>
          <p:nvSpPr>
            <p:cNvPr id="21" name="TextBox 21"/>
            <p:cNvSpPr txBox="1"/>
            <p:nvPr/>
          </p:nvSpPr>
          <p:spPr>
            <a:xfrm>
              <a:off x="0" y="-28575"/>
              <a:ext cx="1262966" cy="434975"/>
            </a:xfrm>
            <a:prstGeom prst="rect">
              <a:avLst/>
            </a:prstGeom>
          </p:spPr>
          <p:txBody>
            <a:bodyPr lIns="63647" tIns="63647" rIns="63647" bIns="63647" rtlCol="0" anchor="ctr"/>
            <a:lstStyle/>
            <a:p>
              <a:pPr algn="ctr">
                <a:lnSpc>
                  <a:spcPts val="2455"/>
                </a:lnSpc>
              </a:pPr>
              <a:endParaRPr/>
            </a:p>
          </p:txBody>
        </p:sp>
      </p:grpSp>
      <p:sp>
        <p:nvSpPr>
          <p:cNvPr id="22" name="Freeform 22"/>
          <p:cNvSpPr/>
          <p:nvPr/>
        </p:nvSpPr>
        <p:spPr>
          <a:xfrm>
            <a:off x="6775461" y="4203415"/>
            <a:ext cx="1018868" cy="2373278"/>
          </a:xfrm>
          <a:custGeom>
            <a:avLst/>
            <a:gdLst/>
            <a:ahLst/>
            <a:cxnLst/>
            <a:rect l="l" t="t" r="r" b="b"/>
            <a:pathLst>
              <a:path w="1018868" h="2373278">
                <a:moveTo>
                  <a:pt x="0" y="0"/>
                </a:moveTo>
                <a:lnTo>
                  <a:pt x="1018868" y="0"/>
                </a:lnTo>
                <a:lnTo>
                  <a:pt x="1018868" y="2373277"/>
                </a:lnTo>
                <a:lnTo>
                  <a:pt x="0" y="237327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CA"/>
          </a:p>
        </p:txBody>
      </p:sp>
      <p:sp>
        <p:nvSpPr>
          <p:cNvPr id="23" name="Freeform 23"/>
          <p:cNvSpPr/>
          <p:nvPr/>
        </p:nvSpPr>
        <p:spPr>
          <a:xfrm>
            <a:off x="15580192" y="3975388"/>
            <a:ext cx="2309941" cy="2336224"/>
          </a:xfrm>
          <a:custGeom>
            <a:avLst/>
            <a:gdLst/>
            <a:ahLst/>
            <a:cxnLst/>
            <a:rect l="l" t="t" r="r" b="b"/>
            <a:pathLst>
              <a:path w="2309941" h="2336224">
                <a:moveTo>
                  <a:pt x="0" y="0"/>
                </a:moveTo>
                <a:lnTo>
                  <a:pt x="2309942" y="0"/>
                </a:lnTo>
                <a:lnTo>
                  <a:pt x="2309942" y="2336224"/>
                </a:lnTo>
                <a:lnTo>
                  <a:pt x="0" y="233622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CA"/>
          </a:p>
        </p:txBody>
      </p:sp>
      <p:sp>
        <p:nvSpPr>
          <p:cNvPr id="24" name="Freeform 24"/>
          <p:cNvSpPr/>
          <p:nvPr/>
        </p:nvSpPr>
        <p:spPr>
          <a:xfrm>
            <a:off x="10761787" y="4254444"/>
            <a:ext cx="2449353" cy="2271218"/>
          </a:xfrm>
          <a:custGeom>
            <a:avLst/>
            <a:gdLst/>
            <a:ahLst/>
            <a:cxnLst/>
            <a:rect l="l" t="t" r="r" b="b"/>
            <a:pathLst>
              <a:path w="2449353" h="2271218">
                <a:moveTo>
                  <a:pt x="0" y="0"/>
                </a:moveTo>
                <a:lnTo>
                  <a:pt x="2449353" y="0"/>
                </a:lnTo>
                <a:lnTo>
                  <a:pt x="2449353" y="2271219"/>
                </a:lnTo>
                <a:lnTo>
                  <a:pt x="0" y="227121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CA"/>
          </a:p>
        </p:txBody>
      </p:sp>
      <p:sp>
        <p:nvSpPr>
          <p:cNvPr id="25" name="Freeform 25"/>
          <p:cNvSpPr/>
          <p:nvPr/>
        </p:nvSpPr>
        <p:spPr>
          <a:xfrm>
            <a:off x="1346379" y="4081863"/>
            <a:ext cx="2443045" cy="2616380"/>
          </a:xfrm>
          <a:custGeom>
            <a:avLst/>
            <a:gdLst/>
            <a:ahLst/>
            <a:cxnLst/>
            <a:rect l="l" t="t" r="r" b="b"/>
            <a:pathLst>
              <a:path w="2443045" h="2616380">
                <a:moveTo>
                  <a:pt x="0" y="0"/>
                </a:moveTo>
                <a:lnTo>
                  <a:pt x="2443044" y="0"/>
                </a:lnTo>
                <a:lnTo>
                  <a:pt x="2443044" y="2616380"/>
                </a:lnTo>
                <a:lnTo>
                  <a:pt x="0" y="2616380"/>
                </a:lnTo>
                <a:lnTo>
                  <a:pt x="0" y="0"/>
                </a:lnTo>
                <a:close/>
              </a:path>
            </a:pathLst>
          </a:custGeom>
          <a:blipFill>
            <a:blip r:embed="rId9"/>
            <a:stretch>
              <a:fillRect/>
            </a:stretch>
          </a:blipFill>
        </p:spPr>
        <p:txBody>
          <a:bodyPr/>
          <a:lstStyle/>
          <a:p>
            <a:endParaRPr lang="en-CA"/>
          </a:p>
        </p:txBody>
      </p:sp>
      <p:sp>
        <p:nvSpPr>
          <p:cNvPr id="26" name="TextBox 26"/>
          <p:cNvSpPr txBox="1"/>
          <p:nvPr/>
        </p:nvSpPr>
        <p:spPr>
          <a:xfrm>
            <a:off x="1627563" y="441797"/>
            <a:ext cx="11583577" cy="1669955"/>
          </a:xfrm>
          <a:prstGeom prst="rect">
            <a:avLst/>
          </a:prstGeom>
        </p:spPr>
        <p:txBody>
          <a:bodyPr lIns="0" tIns="0" rIns="0" bIns="0" rtlCol="0" anchor="t">
            <a:spAutoFit/>
          </a:bodyPr>
          <a:lstStyle/>
          <a:p>
            <a:pPr algn="ctr">
              <a:lnSpc>
                <a:spcPts val="6574"/>
              </a:lnSpc>
            </a:pPr>
            <a:r>
              <a:rPr lang="en-US" sz="5478">
                <a:solidFill>
                  <a:srgbClr val="D94032"/>
                </a:solidFill>
                <a:latin typeface="Fredoka One Bold"/>
              </a:rPr>
              <a:t>The factors that affects Consumers’ Trust</a:t>
            </a:r>
          </a:p>
        </p:txBody>
      </p:sp>
      <p:sp>
        <p:nvSpPr>
          <p:cNvPr id="27" name="TextBox 27"/>
          <p:cNvSpPr txBox="1"/>
          <p:nvPr/>
        </p:nvSpPr>
        <p:spPr>
          <a:xfrm>
            <a:off x="6164090" y="6949273"/>
            <a:ext cx="2292905" cy="311468"/>
          </a:xfrm>
          <a:prstGeom prst="rect">
            <a:avLst/>
          </a:prstGeom>
        </p:spPr>
        <p:txBody>
          <a:bodyPr lIns="0" tIns="0" rIns="0" bIns="0" rtlCol="0" anchor="t">
            <a:spAutoFit/>
          </a:bodyPr>
          <a:lstStyle/>
          <a:p>
            <a:pPr algn="ctr">
              <a:lnSpc>
                <a:spcPts val="2520"/>
              </a:lnSpc>
              <a:spcBef>
                <a:spcPct val="0"/>
              </a:spcBef>
            </a:pPr>
            <a:r>
              <a:rPr lang="en-US" sz="1800">
                <a:solidFill>
                  <a:srgbClr val="FFFFFF"/>
                </a:solidFill>
                <a:latin typeface="Manjari Bold"/>
              </a:rPr>
              <a:t>Shrinkflation</a:t>
            </a:r>
          </a:p>
        </p:txBody>
      </p:sp>
      <p:sp>
        <p:nvSpPr>
          <p:cNvPr id="28" name="TextBox 28"/>
          <p:cNvSpPr txBox="1"/>
          <p:nvPr/>
        </p:nvSpPr>
        <p:spPr>
          <a:xfrm>
            <a:off x="1346379" y="6949273"/>
            <a:ext cx="2712860" cy="311467"/>
          </a:xfrm>
          <a:prstGeom prst="rect">
            <a:avLst/>
          </a:prstGeom>
        </p:spPr>
        <p:txBody>
          <a:bodyPr lIns="0" tIns="0" rIns="0" bIns="0" rtlCol="0" anchor="t">
            <a:spAutoFit/>
          </a:bodyPr>
          <a:lstStyle/>
          <a:p>
            <a:pPr algn="ctr">
              <a:lnSpc>
                <a:spcPts val="2520"/>
              </a:lnSpc>
              <a:spcBef>
                <a:spcPct val="0"/>
              </a:spcBef>
            </a:pPr>
            <a:r>
              <a:rPr lang="en-US" sz="1800">
                <a:solidFill>
                  <a:srgbClr val="FFFFFF"/>
                </a:solidFill>
                <a:latin typeface="Manjari Bold"/>
              </a:rPr>
              <a:t>False Advertising</a:t>
            </a:r>
          </a:p>
        </p:txBody>
      </p:sp>
      <p:sp>
        <p:nvSpPr>
          <p:cNvPr id="29" name="TextBox 29"/>
          <p:cNvSpPr txBox="1"/>
          <p:nvPr/>
        </p:nvSpPr>
        <p:spPr>
          <a:xfrm>
            <a:off x="10770367" y="6949273"/>
            <a:ext cx="2292905" cy="311468"/>
          </a:xfrm>
          <a:prstGeom prst="rect">
            <a:avLst/>
          </a:prstGeom>
        </p:spPr>
        <p:txBody>
          <a:bodyPr lIns="0" tIns="0" rIns="0" bIns="0" rtlCol="0" anchor="t">
            <a:spAutoFit/>
          </a:bodyPr>
          <a:lstStyle/>
          <a:p>
            <a:pPr algn="ctr">
              <a:lnSpc>
                <a:spcPts val="2520"/>
              </a:lnSpc>
              <a:spcBef>
                <a:spcPct val="0"/>
              </a:spcBef>
            </a:pPr>
            <a:r>
              <a:rPr lang="en-US" sz="1800">
                <a:solidFill>
                  <a:srgbClr val="FFFFFF"/>
                </a:solidFill>
                <a:latin typeface="Manjari Bold"/>
              </a:rPr>
              <a:t>Lack of CSR</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477238" y="3801166"/>
            <a:ext cx="3568052" cy="3568052"/>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2EFD3"/>
            </a:solidFill>
          </p:spPr>
          <p:txBody>
            <a:bodyPr/>
            <a:lstStyle/>
            <a:p>
              <a:endParaRPr lang="en-CA"/>
            </a:p>
          </p:txBody>
        </p:sp>
        <p:sp>
          <p:nvSpPr>
            <p:cNvPr id="4" name="TextBox 4"/>
            <p:cNvSpPr txBox="1"/>
            <p:nvPr/>
          </p:nvSpPr>
          <p:spPr>
            <a:xfrm>
              <a:off x="76200" y="47625"/>
              <a:ext cx="660400" cy="688975"/>
            </a:xfrm>
            <a:prstGeom prst="rect">
              <a:avLst/>
            </a:prstGeom>
          </p:spPr>
          <p:txBody>
            <a:bodyPr lIns="50800" tIns="50800" rIns="50800" bIns="50800" rtlCol="0" anchor="ctr"/>
            <a:lstStyle/>
            <a:p>
              <a:pPr algn="ctr">
                <a:lnSpc>
                  <a:spcPts val="1960"/>
                </a:lnSpc>
              </a:pPr>
              <a:endParaRPr/>
            </a:p>
          </p:txBody>
        </p:sp>
      </p:grpSp>
      <p:sp>
        <p:nvSpPr>
          <p:cNvPr id="5" name="Freeform 5"/>
          <p:cNvSpPr/>
          <p:nvPr/>
        </p:nvSpPr>
        <p:spPr>
          <a:xfrm>
            <a:off x="4694757" y="4064862"/>
            <a:ext cx="3133014" cy="3359800"/>
          </a:xfrm>
          <a:custGeom>
            <a:avLst/>
            <a:gdLst/>
            <a:ahLst/>
            <a:cxnLst/>
            <a:rect l="l" t="t" r="r" b="b"/>
            <a:pathLst>
              <a:path w="3133014" h="3359800">
                <a:moveTo>
                  <a:pt x="0" y="0"/>
                </a:moveTo>
                <a:lnTo>
                  <a:pt x="3133014" y="0"/>
                </a:lnTo>
                <a:lnTo>
                  <a:pt x="3133014" y="3359800"/>
                </a:lnTo>
                <a:lnTo>
                  <a:pt x="0" y="3359800"/>
                </a:lnTo>
                <a:lnTo>
                  <a:pt x="0" y="0"/>
                </a:lnTo>
                <a:close/>
              </a:path>
            </a:pathLst>
          </a:custGeom>
          <a:blipFill>
            <a:blip r:embed="rId3"/>
            <a:stretch>
              <a:fillRect/>
            </a:stretch>
          </a:blipFill>
        </p:spPr>
        <p:txBody>
          <a:bodyPr/>
          <a:lstStyle/>
          <a:p>
            <a:endParaRPr lang="en-CA"/>
          </a:p>
        </p:txBody>
      </p:sp>
      <p:grpSp>
        <p:nvGrpSpPr>
          <p:cNvPr id="6" name="Group 6"/>
          <p:cNvGrpSpPr/>
          <p:nvPr/>
        </p:nvGrpSpPr>
        <p:grpSpPr>
          <a:xfrm>
            <a:off x="5114811" y="6762367"/>
            <a:ext cx="2292905" cy="737816"/>
            <a:chOff x="0" y="0"/>
            <a:chExt cx="1262966" cy="406400"/>
          </a:xfrm>
        </p:grpSpPr>
        <p:sp>
          <p:nvSpPr>
            <p:cNvPr id="7" name="Freeform 7"/>
            <p:cNvSpPr/>
            <p:nvPr/>
          </p:nvSpPr>
          <p:spPr>
            <a:xfrm>
              <a:off x="0" y="0"/>
              <a:ext cx="1262966" cy="406400"/>
            </a:xfrm>
            <a:custGeom>
              <a:avLst/>
              <a:gdLst/>
              <a:ahLst/>
              <a:cxnLst/>
              <a:rect l="l" t="t" r="r" b="b"/>
              <a:pathLst>
                <a:path w="1262966" h="406400">
                  <a:moveTo>
                    <a:pt x="1059766" y="0"/>
                  </a:moveTo>
                  <a:cubicBezTo>
                    <a:pt x="1171990" y="0"/>
                    <a:pt x="1262966" y="90976"/>
                    <a:pt x="1262966" y="203200"/>
                  </a:cubicBezTo>
                  <a:cubicBezTo>
                    <a:pt x="1262966" y="315424"/>
                    <a:pt x="1171990" y="406400"/>
                    <a:pt x="1059766" y="406400"/>
                  </a:cubicBezTo>
                  <a:lnTo>
                    <a:pt x="203200" y="406400"/>
                  </a:lnTo>
                  <a:cubicBezTo>
                    <a:pt x="90976" y="406400"/>
                    <a:pt x="0" y="315424"/>
                    <a:pt x="0" y="203200"/>
                  </a:cubicBezTo>
                  <a:cubicBezTo>
                    <a:pt x="0" y="90976"/>
                    <a:pt x="90976" y="0"/>
                    <a:pt x="203200" y="0"/>
                  </a:cubicBezTo>
                  <a:close/>
                </a:path>
              </a:pathLst>
            </a:custGeom>
            <a:solidFill>
              <a:srgbClr val="D94032"/>
            </a:solidFill>
          </p:spPr>
          <p:txBody>
            <a:bodyPr/>
            <a:lstStyle/>
            <a:p>
              <a:endParaRPr lang="en-CA"/>
            </a:p>
          </p:txBody>
        </p:sp>
        <p:sp>
          <p:nvSpPr>
            <p:cNvPr id="8" name="TextBox 8"/>
            <p:cNvSpPr txBox="1"/>
            <p:nvPr/>
          </p:nvSpPr>
          <p:spPr>
            <a:xfrm>
              <a:off x="0" y="-28575"/>
              <a:ext cx="1262966" cy="434975"/>
            </a:xfrm>
            <a:prstGeom prst="rect">
              <a:avLst/>
            </a:prstGeom>
          </p:spPr>
          <p:txBody>
            <a:bodyPr lIns="63647" tIns="63647" rIns="63647" bIns="63647" rtlCol="0" anchor="ctr"/>
            <a:lstStyle/>
            <a:p>
              <a:pPr algn="ctr">
                <a:lnSpc>
                  <a:spcPts val="2455"/>
                </a:lnSpc>
              </a:pPr>
              <a:endParaRPr/>
            </a:p>
          </p:txBody>
        </p:sp>
      </p:grpSp>
      <p:grpSp>
        <p:nvGrpSpPr>
          <p:cNvPr id="9" name="Group 9"/>
          <p:cNvGrpSpPr/>
          <p:nvPr/>
        </p:nvGrpSpPr>
        <p:grpSpPr>
          <a:xfrm>
            <a:off x="-841186" y="441797"/>
            <a:ext cx="4188809" cy="9403406"/>
            <a:chOff x="0" y="0"/>
            <a:chExt cx="1079541" cy="2423450"/>
          </a:xfrm>
        </p:grpSpPr>
        <p:sp>
          <p:nvSpPr>
            <p:cNvPr id="10" name="Freeform 10"/>
            <p:cNvSpPr/>
            <p:nvPr/>
          </p:nvSpPr>
          <p:spPr>
            <a:xfrm>
              <a:off x="0" y="0"/>
              <a:ext cx="1079542" cy="2423450"/>
            </a:xfrm>
            <a:custGeom>
              <a:avLst/>
              <a:gdLst/>
              <a:ahLst/>
              <a:cxnLst/>
              <a:rect l="l" t="t" r="r" b="b"/>
              <a:pathLst>
                <a:path w="1079542" h="2423450">
                  <a:moveTo>
                    <a:pt x="955081" y="2423450"/>
                  </a:moveTo>
                  <a:lnTo>
                    <a:pt x="124460" y="2423450"/>
                  </a:lnTo>
                  <a:cubicBezTo>
                    <a:pt x="55880" y="2423450"/>
                    <a:pt x="0" y="2367570"/>
                    <a:pt x="0" y="2298990"/>
                  </a:cubicBezTo>
                  <a:lnTo>
                    <a:pt x="0" y="124460"/>
                  </a:lnTo>
                  <a:cubicBezTo>
                    <a:pt x="0" y="55880"/>
                    <a:pt x="55880" y="0"/>
                    <a:pt x="124460" y="0"/>
                  </a:cubicBezTo>
                  <a:lnTo>
                    <a:pt x="955082" y="0"/>
                  </a:lnTo>
                  <a:cubicBezTo>
                    <a:pt x="1023662" y="0"/>
                    <a:pt x="1079542" y="55880"/>
                    <a:pt x="1079542" y="124460"/>
                  </a:cubicBezTo>
                  <a:lnTo>
                    <a:pt x="1079542" y="2298990"/>
                  </a:lnTo>
                  <a:cubicBezTo>
                    <a:pt x="1079542" y="2367570"/>
                    <a:pt x="1023662" y="2423450"/>
                    <a:pt x="955082" y="2423450"/>
                  </a:cubicBezTo>
                  <a:close/>
                </a:path>
              </a:pathLst>
            </a:custGeom>
            <a:solidFill>
              <a:srgbClr val="BDD6A1"/>
            </a:solidFill>
          </p:spPr>
          <p:txBody>
            <a:bodyPr/>
            <a:lstStyle/>
            <a:p>
              <a:endParaRPr lang="en-CA"/>
            </a:p>
          </p:txBody>
        </p:sp>
      </p:grpSp>
      <p:grpSp>
        <p:nvGrpSpPr>
          <p:cNvPr id="11" name="Group 11"/>
          <p:cNvGrpSpPr/>
          <p:nvPr/>
        </p:nvGrpSpPr>
        <p:grpSpPr>
          <a:xfrm>
            <a:off x="14448995" y="4636326"/>
            <a:ext cx="1014349" cy="1014349"/>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CA"/>
            </a:p>
          </p:txBody>
        </p:sp>
        <p:sp>
          <p:nvSpPr>
            <p:cNvPr id="13" name="TextBox 13"/>
            <p:cNvSpPr txBox="1"/>
            <p:nvPr/>
          </p:nvSpPr>
          <p:spPr>
            <a:xfrm>
              <a:off x="76200" y="47625"/>
              <a:ext cx="660400" cy="688975"/>
            </a:xfrm>
            <a:prstGeom prst="rect">
              <a:avLst/>
            </a:prstGeom>
          </p:spPr>
          <p:txBody>
            <a:bodyPr lIns="50800" tIns="50800" rIns="50800" bIns="50800" rtlCol="0" anchor="ctr"/>
            <a:lstStyle/>
            <a:p>
              <a:pPr algn="ctr">
                <a:lnSpc>
                  <a:spcPts val="1960"/>
                </a:lnSpc>
              </a:pPr>
              <a:endParaRPr/>
            </a:p>
          </p:txBody>
        </p:sp>
      </p:grpSp>
      <p:sp>
        <p:nvSpPr>
          <p:cNvPr id="14" name="Freeform 14"/>
          <p:cNvSpPr/>
          <p:nvPr/>
        </p:nvSpPr>
        <p:spPr>
          <a:xfrm rot="-10800000">
            <a:off x="14807621" y="4896947"/>
            <a:ext cx="297097" cy="493107"/>
          </a:xfrm>
          <a:custGeom>
            <a:avLst/>
            <a:gdLst/>
            <a:ahLst/>
            <a:cxnLst/>
            <a:rect l="l" t="t" r="r" b="b"/>
            <a:pathLst>
              <a:path w="297097" h="493107">
                <a:moveTo>
                  <a:pt x="0" y="0"/>
                </a:moveTo>
                <a:lnTo>
                  <a:pt x="297097" y="0"/>
                </a:lnTo>
                <a:lnTo>
                  <a:pt x="297097" y="493106"/>
                </a:lnTo>
                <a:lnTo>
                  <a:pt x="0" y="49310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CA"/>
          </a:p>
        </p:txBody>
      </p:sp>
      <p:grpSp>
        <p:nvGrpSpPr>
          <p:cNvPr id="15" name="Group 15"/>
          <p:cNvGrpSpPr/>
          <p:nvPr/>
        </p:nvGrpSpPr>
        <p:grpSpPr>
          <a:xfrm>
            <a:off x="9084971" y="3801166"/>
            <a:ext cx="3568052" cy="3568052"/>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2EFD3"/>
            </a:solidFill>
          </p:spPr>
          <p:txBody>
            <a:bodyPr/>
            <a:lstStyle/>
            <a:p>
              <a:endParaRPr lang="en-CA"/>
            </a:p>
          </p:txBody>
        </p:sp>
        <p:sp>
          <p:nvSpPr>
            <p:cNvPr id="17" name="TextBox 17"/>
            <p:cNvSpPr txBox="1"/>
            <p:nvPr/>
          </p:nvSpPr>
          <p:spPr>
            <a:xfrm>
              <a:off x="76200" y="47625"/>
              <a:ext cx="660400" cy="688975"/>
            </a:xfrm>
            <a:prstGeom prst="rect">
              <a:avLst/>
            </a:prstGeom>
          </p:spPr>
          <p:txBody>
            <a:bodyPr lIns="50800" tIns="50800" rIns="50800" bIns="50800" rtlCol="0" anchor="ctr"/>
            <a:lstStyle/>
            <a:p>
              <a:pPr algn="ctr">
                <a:lnSpc>
                  <a:spcPts val="1960"/>
                </a:lnSpc>
              </a:pPr>
              <a:endParaRPr/>
            </a:p>
          </p:txBody>
        </p:sp>
      </p:grpSp>
      <p:grpSp>
        <p:nvGrpSpPr>
          <p:cNvPr id="18" name="Group 18"/>
          <p:cNvGrpSpPr/>
          <p:nvPr/>
        </p:nvGrpSpPr>
        <p:grpSpPr>
          <a:xfrm>
            <a:off x="9722545" y="6762367"/>
            <a:ext cx="2292905" cy="737816"/>
            <a:chOff x="0" y="0"/>
            <a:chExt cx="1262966" cy="406400"/>
          </a:xfrm>
        </p:grpSpPr>
        <p:sp>
          <p:nvSpPr>
            <p:cNvPr id="19" name="Freeform 19"/>
            <p:cNvSpPr/>
            <p:nvPr/>
          </p:nvSpPr>
          <p:spPr>
            <a:xfrm>
              <a:off x="0" y="0"/>
              <a:ext cx="1262966" cy="406400"/>
            </a:xfrm>
            <a:custGeom>
              <a:avLst/>
              <a:gdLst/>
              <a:ahLst/>
              <a:cxnLst/>
              <a:rect l="l" t="t" r="r" b="b"/>
              <a:pathLst>
                <a:path w="1262966" h="406400">
                  <a:moveTo>
                    <a:pt x="1059766" y="0"/>
                  </a:moveTo>
                  <a:cubicBezTo>
                    <a:pt x="1171990" y="0"/>
                    <a:pt x="1262966" y="90976"/>
                    <a:pt x="1262966" y="203200"/>
                  </a:cubicBezTo>
                  <a:cubicBezTo>
                    <a:pt x="1262966" y="315424"/>
                    <a:pt x="1171990" y="406400"/>
                    <a:pt x="1059766" y="406400"/>
                  </a:cubicBezTo>
                  <a:lnTo>
                    <a:pt x="203200" y="406400"/>
                  </a:lnTo>
                  <a:cubicBezTo>
                    <a:pt x="90976" y="406400"/>
                    <a:pt x="0" y="315424"/>
                    <a:pt x="0" y="203200"/>
                  </a:cubicBezTo>
                  <a:cubicBezTo>
                    <a:pt x="0" y="90976"/>
                    <a:pt x="90976" y="0"/>
                    <a:pt x="203200" y="0"/>
                  </a:cubicBezTo>
                  <a:close/>
                </a:path>
              </a:pathLst>
            </a:custGeom>
            <a:solidFill>
              <a:srgbClr val="D94032"/>
            </a:solidFill>
          </p:spPr>
          <p:txBody>
            <a:bodyPr/>
            <a:lstStyle/>
            <a:p>
              <a:endParaRPr lang="en-CA"/>
            </a:p>
          </p:txBody>
        </p:sp>
        <p:sp>
          <p:nvSpPr>
            <p:cNvPr id="20" name="TextBox 20"/>
            <p:cNvSpPr txBox="1"/>
            <p:nvPr/>
          </p:nvSpPr>
          <p:spPr>
            <a:xfrm>
              <a:off x="0" y="-28575"/>
              <a:ext cx="1262966" cy="434975"/>
            </a:xfrm>
            <a:prstGeom prst="rect">
              <a:avLst/>
            </a:prstGeom>
          </p:spPr>
          <p:txBody>
            <a:bodyPr lIns="63647" tIns="63647" rIns="63647" bIns="63647" rtlCol="0" anchor="ctr"/>
            <a:lstStyle/>
            <a:p>
              <a:pPr algn="ctr">
                <a:lnSpc>
                  <a:spcPts val="2455"/>
                </a:lnSpc>
              </a:pPr>
              <a:endParaRPr/>
            </a:p>
          </p:txBody>
        </p:sp>
      </p:grpSp>
      <p:grpSp>
        <p:nvGrpSpPr>
          <p:cNvPr id="21" name="Group 21"/>
          <p:cNvGrpSpPr/>
          <p:nvPr/>
        </p:nvGrpSpPr>
        <p:grpSpPr>
          <a:xfrm>
            <a:off x="13691248" y="3801166"/>
            <a:ext cx="3568052" cy="3568052"/>
            <a:chOff x="0" y="0"/>
            <a:chExt cx="812800" cy="812800"/>
          </a:xfrm>
        </p:grpSpPr>
        <p:sp>
          <p:nvSpPr>
            <p:cNvPr id="22" name="Freeform 2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2EFD3"/>
            </a:solidFill>
          </p:spPr>
          <p:txBody>
            <a:bodyPr/>
            <a:lstStyle/>
            <a:p>
              <a:endParaRPr lang="en-CA"/>
            </a:p>
          </p:txBody>
        </p:sp>
        <p:sp>
          <p:nvSpPr>
            <p:cNvPr id="23" name="TextBox 23"/>
            <p:cNvSpPr txBox="1"/>
            <p:nvPr/>
          </p:nvSpPr>
          <p:spPr>
            <a:xfrm>
              <a:off x="76200" y="47625"/>
              <a:ext cx="660400" cy="688975"/>
            </a:xfrm>
            <a:prstGeom prst="rect">
              <a:avLst/>
            </a:prstGeom>
          </p:spPr>
          <p:txBody>
            <a:bodyPr lIns="50800" tIns="50800" rIns="50800" bIns="50800" rtlCol="0" anchor="ctr"/>
            <a:lstStyle/>
            <a:p>
              <a:pPr algn="ctr">
                <a:lnSpc>
                  <a:spcPts val="1960"/>
                </a:lnSpc>
              </a:pPr>
              <a:endParaRPr/>
            </a:p>
          </p:txBody>
        </p:sp>
      </p:grpSp>
      <p:grpSp>
        <p:nvGrpSpPr>
          <p:cNvPr id="24" name="Group 24"/>
          <p:cNvGrpSpPr/>
          <p:nvPr/>
        </p:nvGrpSpPr>
        <p:grpSpPr>
          <a:xfrm>
            <a:off x="14328821" y="6762367"/>
            <a:ext cx="2292905" cy="737816"/>
            <a:chOff x="0" y="0"/>
            <a:chExt cx="1262966" cy="406400"/>
          </a:xfrm>
        </p:grpSpPr>
        <p:sp>
          <p:nvSpPr>
            <p:cNvPr id="25" name="Freeform 25"/>
            <p:cNvSpPr/>
            <p:nvPr/>
          </p:nvSpPr>
          <p:spPr>
            <a:xfrm>
              <a:off x="0" y="0"/>
              <a:ext cx="1262966" cy="406400"/>
            </a:xfrm>
            <a:custGeom>
              <a:avLst/>
              <a:gdLst/>
              <a:ahLst/>
              <a:cxnLst/>
              <a:rect l="l" t="t" r="r" b="b"/>
              <a:pathLst>
                <a:path w="1262966" h="406400">
                  <a:moveTo>
                    <a:pt x="1059766" y="0"/>
                  </a:moveTo>
                  <a:cubicBezTo>
                    <a:pt x="1171990" y="0"/>
                    <a:pt x="1262966" y="90976"/>
                    <a:pt x="1262966" y="203200"/>
                  </a:cubicBezTo>
                  <a:cubicBezTo>
                    <a:pt x="1262966" y="315424"/>
                    <a:pt x="1171990" y="406400"/>
                    <a:pt x="1059766" y="406400"/>
                  </a:cubicBezTo>
                  <a:lnTo>
                    <a:pt x="203200" y="406400"/>
                  </a:lnTo>
                  <a:cubicBezTo>
                    <a:pt x="90976" y="406400"/>
                    <a:pt x="0" y="315424"/>
                    <a:pt x="0" y="203200"/>
                  </a:cubicBezTo>
                  <a:cubicBezTo>
                    <a:pt x="0" y="90976"/>
                    <a:pt x="90976" y="0"/>
                    <a:pt x="203200" y="0"/>
                  </a:cubicBezTo>
                  <a:close/>
                </a:path>
              </a:pathLst>
            </a:custGeom>
            <a:solidFill>
              <a:srgbClr val="D94032"/>
            </a:solidFill>
          </p:spPr>
          <p:txBody>
            <a:bodyPr/>
            <a:lstStyle/>
            <a:p>
              <a:endParaRPr lang="en-CA"/>
            </a:p>
          </p:txBody>
        </p:sp>
        <p:sp>
          <p:nvSpPr>
            <p:cNvPr id="26" name="TextBox 26"/>
            <p:cNvSpPr txBox="1"/>
            <p:nvPr/>
          </p:nvSpPr>
          <p:spPr>
            <a:xfrm>
              <a:off x="0" y="-28575"/>
              <a:ext cx="1262966" cy="434975"/>
            </a:xfrm>
            <a:prstGeom prst="rect">
              <a:avLst/>
            </a:prstGeom>
          </p:spPr>
          <p:txBody>
            <a:bodyPr lIns="63647" tIns="63647" rIns="63647" bIns="63647" rtlCol="0" anchor="ctr"/>
            <a:lstStyle/>
            <a:p>
              <a:pPr algn="ctr">
                <a:lnSpc>
                  <a:spcPts val="2455"/>
                </a:lnSpc>
              </a:pPr>
              <a:endParaRPr/>
            </a:p>
          </p:txBody>
        </p:sp>
      </p:grpSp>
      <p:sp>
        <p:nvSpPr>
          <p:cNvPr id="27" name="Freeform 27"/>
          <p:cNvSpPr/>
          <p:nvPr/>
        </p:nvSpPr>
        <p:spPr>
          <a:xfrm>
            <a:off x="816855" y="4516382"/>
            <a:ext cx="1860158" cy="1728759"/>
          </a:xfrm>
          <a:custGeom>
            <a:avLst/>
            <a:gdLst/>
            <a:ahLst/>
            <a:cxnLst/>
            <a:rect l="l" t="t" r="r" b="b"/>
            <a:pathLst>
              <a:path w="1860158" h="1728759">
                <a:moveTo>
                  <a:pt x="0" y="0"/>
                </a:moveTo>
                <a:lnTo>
                  <a:pt x="1860158" y="0"/>
                </a:lnTo>
                <a:lnTo>
                  <a:pt x="1860158" y="1728759"/>
                </a:lnTo>
                <a:lnTo>
                  <a:pt x="0" y="172875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CA"/>
          </a:p>
        </p:txBody>
      </p:sp>
      <p:sp>
        <p:nvSpPr>
          <p:cNvPr id="28" name="Freeform 28"/>
          <p:cNvSpPr/>
          <p:nvPr/>
        </p:nvSpPr>
        <p:spPr>
          <a:xfrm>
            <a:off x="9845515" y="3914771"/>
            <a:ext cx="1775864" cy="2847595"/>
          </a:xfrm>
          <a:custGeom>
            <a:avLst/>
            <a:gdLst/>
            <a:ahLst/>
            <a:cxnLst/>
            <a:rect l="l" t="t" r="r" b="b"/>
            <a:pathLst>
              <a:path w="1775864" h="2847595">
                <a:moveTo>
                  <a:pt x="0" y="0"/>
                </a:moveTo>
                <a:lnTo>
                  <a:pt x="1775864" y="0"/>
                </a:lnTo>
                <a:lnTo>
                  <a:pt x="1775864" y="2847596"/>
                </a:lnTo>
                <a:lnTo>
                  <a:pt x="0" y="284759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CA"/>
          </a:p>
        </p:txBody>
      </p:sp>
      <p:sp>
        <p:nvSpPr>
          <p:cNvPr id="29" name="Freeform 29"/>
          <p:cNvSpPr/>
          <p:nvPr/>
        </p:nvSpPr>
        <p:spPr>
          <a:xfrm>
            <a:off x="14067018" y="4266434"/>
            <a:ext cx="2792652" cy="2495933"/>
          </a:xfrm>
          <a:custGeom>
            <a:avLst/>
            <a:gdLst/>
            <a:ahLst/>
            <a:cxnLst/>
            <a:rect l="l" t="t" r="r" b="b"/>
            <a:pathLst>
              <a:path w="2792652" h="2495933">
                <a:moveTo>
                  <a:pt x="0" y="0"/>
                </a:moveTo>
                <a:lnTo>
                  <a:pt x="2792652" y="0"/>
                </a:lnTo>
                <a:lnTo>
                  <a:pt x="2792652" y="2495933"/>
                </a:lnTo>
                <a:lnTo>
                  <a:pt x="0" y="2495933"/>
                </a:lnTo>
                <a:lnTo>
                  <a:pt x="0" y="0"/>
                </a:lnTo>
                <a:close/>
              </a:path>
            </a:pathLst>
          </a:custGeom>
          <a:blipFill>
            <a:blip r:embed="rId10"/>
            <a:stretch>
              <a:fillRect/>
            </a:stretch>
          </a:blipFill>
        </p:spPr>
        <p:txBody>
          <a:bodyPr/>
          <a:lstStyle/>
          <a:p>
            <a:endParaRPr lang="en-CA"/>
          </a:p>
        </p:txBody>
      </p:sp>
      <p:sp>
        <p:nvSpPr>
          <p:cNvPr id="30" name="TextBox 30"/>
          <p:cNvSpPr txBox="1"/>
          <p:nvPr/>
        </p:nvSpPr>
        <p:spPr>
          <a:xfrm>
            <a:off x="5029061" y="6942749"/>
            <a:ext cx="2464405" cy="311467"/>
          </a:xfrm>
          <a:prstGeom prst="rect">
            <a:avLst/>
          </a:prstGeom>
        </p:spPr>
        <p:txBody>
          <a:bodyPr lIns="0" tIns="0" rIns="0" bIns="0" rtlCol="0" anchor="t">
            <a:spAutoFit/>
          </a:bodyPr>
          <a:lstStyle/>
          <a:p>
            <a:pPr algn="ctr">
              <a:lnSpc>
                <a:spcPts val="2520"/>
              </a:lnSpc>
              <a:spcBef>
                <a:spcPct val="0"/>
              </a:spcBef>
            </a:pPr>
            <a:r>
              <a:rPr lang="en-US" sz="1800">
                <a:solidFill>
                  <a:srgbClr val="FFFFFF"/>
                </a:solidFill>
                <a:latin typeface="Manjari Bold"/>
              </a:rPr>
              <a:t>Local Sourcing</a:t>
            </a:r>
          </a:p>
        </p:txBody>
      </p:sp>
      <p:sp>
        <p:nvSpPr>
          <p:cNvPr id="31" name="TextBox 31"/>
          <p:cNvSpPr txBox="1"/>
          <p:nvPr/>
        </p:nvSpPr>
        <p:spPr>
          <a:xfrm>
            <a:off x="4199313" y="521486"/>
            <a:ext cx="11583577" cy="1669955"/>
          </a:xfrm>
          <a:prstGeom prst="rect">
            <a:avLst/>
          </a:prstGeom>
        </p:spPr>
        <p:txBody>
          <a:bodyPr lIns="0" tIns="0" rIns="0" bIns="0" rtlCol="0" anchor="t">
            <a:spAutoFit/>
          </a:bodyPr>
          <a:lstStyle/>
          <a:p>
            <a:pPr algn="ctr">
              <a:lnSpc>
                <a:spcPts val="6574"/>
              </a:lnSpc>
            </a:pPr>
            <a:r>
              <a:rPr lang="en-US" sz="5478">
                <a:solidFill>
                  <a:srgbClr val="D94032"/>
                </a:solidFill>
                <a:latin typeface="Fredoka One Bold"/>
              </a:rPr>
              <a:t>The factors that affects Consumers’ Trust</a:t>
            </a:r>
          </a:p>
        </p:txBody>
      </p:sp>
      <p:sp>
        <p:nvSpPr>
          <p:cNvPr id="32" name="TextBox 32"/>
          <p:cNvSpPr txBox="1"/>
          <p:nvPr/>
        </p:nvSpPr>
        <p:spPr>
          <a:xfrm>
            <a:off x="9636795" y="6798508"/>
            <a:ext cx="2464405" cy="630555"/>
          </a:xfrm>
          <a:prstGeom prst="rect">
            <a:avLst/>
          </a:prstGeom>
        </p:spPr>
        <p:txBody>
          <a:bodyPr lIns="0" tIns="0" rIns="0" bIns="0" rtlCol="0" anchor="t">
            <a:spAutoFit/>
          </a:bodyPr>
          <a:lstStyle/>
          <a:p>
            <a:pPr algn="ctr">
              <a:lnSpc>
                <a:spcPts val="2520"/>
              </a:lnSpc>
              <a:spcBef>
                <a:spcPct val="0"/>
              </a:spcBef>
            </a:pPr>
            <a:r>
              <a:rPr lang="en-US" sz="1800">
                <a:solidFill>
                  <a:srgbClr val="FFFFFF"/>
                </a:solidFill>
                <a:latin typeface="Manjari Bold"/>
              </a:rPr>
              <a:t>Certifications and Awards</a:t>
            </a:r>
          </a:p>
        </p:txBody>
      </p:sp>
      <p:sp>
        <p:nvSpPr>
          <p:cNvPr id="33" name="TextBox 33"/>
          <p:cNvSpPr txBox="1"/>
          <p:nvPr/>
        </p:nvSpPr>
        <p:spPr>
          <a:xfrm>
            <a:off x="14243698" y="6977102"/>
            <a:ext cx="2464405" cy="311467"/>
          </a:xfrm>
          <a:prstGeom prst="rect">
            <a:avLst/>
          </a:prstGeom>
        </p:spPr>
        <p:txBody>
          <a:bodyPr lIns="0" tIns="0" rIns="0" bIns="0" rtlCol="0" anchor="t">
            <a:spAutoFit/>
          </a:bodyPr>
          <a:lstStyle/>
          <a:p>
            <a:pPr algn="ctr">
              <a:lnSpc>
                <a:spcPts val="2520"/>
              </a:lnSpc>
              <a:spcBef>
                <a:spcPct val="0"/>
              </a:spcBef>
            </a:pPr>
            <a:r>
              <a:rPr lang="en-US" sz="1800">
                <a:solidFill>
                  <a:srgbClr val="FFFFFF"/>
                </a:solidFill>
                <a:latin typeface="Manjari Bold"/>
              </a:rPr>
              <a:t>Quality Guarantees</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1499745" y="2984395"/>
            <a:ext cx="11412461" cy="3192749"/>
            <a:chOff x="0" y="0"/>
            <a:chExt cx="3005751" cy="840889"/>
          </a:xfrm>
        </p:grpSpPr>
        <p:sp>
          <p:nvSpPr>
            <p:cNvPr id="3" name="Freeform 3"/>
            <p:cNvSpPr/>
            <p:nvPr/>
          </p:nvSpPr>
          <p:spPr>
            <a:xfrm>
              <a:off x="0" y="0"/>
              <a:ext cx="3005751" cy="840889"/>
            </a:xfrm>
            <a:custGeom>
              <a:avLst/>
              <a:gdLst/>
              <a:ahLst/>
              <a:cxnLst/>
              <a:rect l="l" t="t" r="r" b="b"/>
              <a:pathLst>
                <a:path w="3005751" h="840889">
                  <a:moveTo>
                    <a:pt x="0" y="0"/>
                  </a:moveTo>
                  <a:lnTo>
                    <a:pt x="3005751" y="0"/>
                  </a:lnTo>
                  <a:lnTo>
                    <a:pt x="3005751" y="840889"/>
                  </a:lnTo>
                  <a:lnTo>
                    <a:pt x="0" y="840889"/>
                  </a:lnTo>
                  <a:close/>
                </a:path>
              </a:pathLst>
            </a:custGeom>
            <a:solidFill>
              <a:srgbClr val="AB1009"/>
            </a:solidFill>
          </p:spPr>
          <p:txBody>
            <a:bodyPr/>
            <a:lstStyle/>
            <a:p>
              <a:endParaRPr lang="en-CA"/>
            </a:p>
          </p:txBody>
        </p:sp>
        <p:sp>
          <p:nvSpPr>
            <p:cNvPr id="4" name="TextBox 4"/>
            <p:cNvSpPr txBox="1"/>
            <p:nvPr/>
          </p:nvSpPr>
          <p:spPr>
            <a:xfrm>
              <a:off x="0" y="-19050"/>
              <a:ext cx="3005751" cy="859939"/>
            </a:xfrm>
            <a:prstGeom prst="rect">
              <a:avLst/>
            </a:prstGeom>
          </p:spPr>
          <p:txBody>
            <a:bodyPr lIns="50800" tIns="50800" rIns="50800" bIns="50800" rtlCol="0" anchor="ctr"/>
            <a:lstStyle/>
            <a:p>
              <a:pPr algn="ctr">
                <a:lnSpc>
                  <a:spcPts val="2859"/>
                </a:lnSpc>
              </a:pPr>
              <a:endParaRPr/>
            </a:p>
          </p:txBody>
        </p:sp>
      </p:grpSp>
      <p:sp>
        <p:nvSpPr>
          <p:cNvPr id="5" name="Freeform 5"/>
          <p:cNvSpPr/>
          <p:nvPr/>
        </p:nvSpPr>
        <p:spPr>
          <a:xfrm>
            <a:off x="3175265" y="708730"/>
            <a:ext cx="11937471" cy="8869541"/>
          </a:xfrm>
          <a:custGeom>
            <a:avLst/>
            <a:gdLst/>
            <a:ahLst/>
            <a:cxnLst/>
            <a:rect l="l" t="t" r="r" b="b"/>
            <a:pathLst>
              <a:path w="11937471" h="8869541">
                <a:moveTo>
                  <a:pt x="0" y="0"/>
                </a:moveTo>
                <a:lnTo>
                  <a:pt x="11937470" y="0"/>
                </a:lnTo>
                <a:lnTo>
                  <a:pt x="11937470" y="8869540"/>
                </a:lnTo>
                <a:lnTo>
                  <a:pt x="0" y="8869540"/>
                </a:lnTo>
                <a:lnTo>
                  <a:pt x="0" y="0"/>
                </a:lnTo>
                <a:close/>
              </a:path>
            </a:pathLst>
          </a:custGeom>
          <a:blipFill>
            <a:blip r:embed="rId3"/>
            <a:stretch>
              <a:fillRect/>
            </a:stretch>
          </a:blipFill>
        </p:spPr>
        <p:txBody>
          <a:bodyPr/>
          <a:lstStyle/>
          <a:p>
            <a:endParaRPr lang="en-CA"/>
          </a:p>
        </p:txBody>
      </p:sp>
      <p:sp>
        <p:nvSpPr>
          <p:cNvPr id="6" name="Freeform 6"/>
          <p:cNvSpPr/>
          <p:nvPr/>
        </p:nvSpPr>
        <p:spPr>
          <a:xfrm rot="3113268" flipH="1">
            <a:off x="-312963" y="-1328180"/>
            <a:ext cx="4230599" cy="4713760"/>
          </a:xfrm>
          <a:custGeom>
            <a:avLst/>
            <a:gdLst/>
            <a:ahLst/>
            <a:cxnLst/>
            <a:rect l="l" t="t" r="r" b="b"/>
            <a:pathLst>
              <a:path w="4230599" h="4713760">
                <a:moveTo>
                  <a:pt x="4230600" y="0"/>
                </a:moveTo>
                <a:lnTo>
                  <a:pt x="0" y="0"/>
                </a:lnTo>
                <a:lnTo>
                  <a:pt x="0" y="4713760"/>
                </a:lnTo>
                <a:lnTo>
                  <a:pt x="4230600" y="4713760"/>
                </a:lnTo>
                <a:lnTo>
                  <a:pt x="423060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CA"/>
          </a:p>
        </p:txBody>
      </p:sp>
      <p:sp>
        <p:nvSpPr>
          <p:cNvPr id="7" name="Freeform 7"/>
          <p:cNvSpPr/>
          <p:nvPr/>
        </p:nvSpPr>
        <p:spPr>
          <a:xfrm>
            <a:off x="15784908" y="8303026"/>
            <a:ext cx="2503092" cy="2111984"/>
          </a:xfrm>
          <a:custGeom>
            <a:avLst/>
            <a:gdLst/>
            <a:ahLst/>
            <a:cxnLst/>
            <a:rect l="l" t="t" r="r" b="b"/>
            <a:pathLst>
              <a:path w="2503092" h="2111984">
                <a:moveTo>
                  <a:pt x="0" y="0"/>
                </a:moveTo>
                <a:lnTo>
                  <a:pt x="2503092" y="0"/>
                </a:lnTo>
                <a:lnTo>
                  <a:pt x="2503092" y="2111984"/>
                </a:lnTo>
                <a:lnTo>
                  <a:pt x="0" y="211198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CA"/>
          </a:p>
        </p:txBody>
      </p:sp>
      <p:sp>
        <p:nvSpPr>
          <p:cNvPr id="8" name="TextBox 8"/>
          <p:cNvSpPr txBox="1"/>
          <p:nvPr/>
        </p:nvSpPr>
        <p:spPr>
          <a:xfrm>
            <a:off x="0" y="217053"/>
            <a:ext cx="3209495" cy="1837247"/>
          </a:xfrm>
          <a:prstGeom prst="rect">
            <a:avLst/>
          </a:prstGeom>
        </p:spPr>
        <p:txBody>
          <a:bodyPr lIns="0" tIns="0" rIns="0" bIns="0" rtlCol="0" anchor="t">
            <a:spAutoFit/>
          </a:bodyPr>
          <a:lstStyle/>
          <a:p>
            <a:pPr algn="ctr">
              <a:lnSpc>
                <a:spcPts val="7409"/>
              </a:lnSpc>
            </a:pPr>
            <a:r>
              <a:rPr lang="en-US" sz="5292" spc="-105">
                <a:solidFill>
                  <a:srgbClr val="FFFFFF"/>
                </a:solidFill>
                <a:latin typeface="Open Sauce Bold"/>
              </a:rPr>
              <a:t>Net </a:t>
            </a:r>
          </a:p>
          <a:p>
            <a:pPr marL="0" lvl="0" indent="0" algn="ctr">
              <a:lnSpc>
                <a:spcPts val="7409"/>
              </a:lnSpc>
              <a:spcBef>
                <a:spcPct val="0"/>
              </a:spcBef>
            </a:pPr>
            <a:r>
              <a:rPr lang="en-US" sz="5292" spc="-105">
                <a:solidFill>
                  <a:srgbClr val="FFFFFF"/>
                </a:solidFill>
                <a:latin typeface="Open Sauce Bold"/>
              </a:rPr>
              <a:t>Sales</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AB1009"/>
        </a:solidFill>
        <a:effectLst/>
      </p:bgPr>
    </p:bg>
    <p:spTree>
      <p:nvGrpSpPr>
        <p:cNvPr id="1" name=""/>
        <p:cNvGrpSpPr/>
        <p:nvPr/>
      </p:nvGrpSpPr>
      <p:grpSpPr>
        <a:xfrm>
          <a:off x="0" y="0"/>
          <a:ext cx="0" cy="0"/>
          <a:chOff x="0" y="0"/>
          <a:chExt cx="0" cy="0"/>
        </a:xfrm>
      </p:grpSpPr>
      <p:sp>
        <p:nvSpPr>
          <p:cNvPr id="2" name="Freeform 2"/>
          <p:cNvSpPr/>
          <p:nvPr/>
        </p:nvSpPr>
        <p:spPr>
          <a:xfrm>
            <a:off x="14994300" y="3675559"/>
            <a:ext cx="3293700" cy="6611441"/>
          </a:xfrm>
          <a:custGeom>
            <a:avLst/>
            <a:gdLst/>
            <a:ahLst/>
            <a:cxnLst/>
            <a:rect l="l" t="t" r="r" b="b"/>
            <a:pathLst>
              <a:path w="3293700" h="6611441">
                <a:moveTo>
                  <a:pt x="0" y="0"/>
                </a:moveTo>
                <a:lnTo>
                  <a:pt x="3293700" y="0"/>
                </a:lnTo>
                <a:lnTo>
                  <a:pt x="3293700" y="6611441"/>
                </a:lnTo>
                <a:lnTo>
                  <a:pt x="0" y="6611441"/>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CA"/>
          </a:p>
        </p:txBody>
      </p:sp>
      <p:grpSp>
        <p:nvGrpSpPr>
          <p:cNvPr id="3" name="Group 3"/>
          <p:cNvGrpSpPr/>
          <p:nvPr/>
        </p:nvGrpSpPr>
        <p:grpSpPr>
          <a:xfrm>
            <a:off x="-2364371" y="-2474096"/>
            <a:ext cx="5578401" cy="5578401"/>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42950" cap="sq">
              <a:solidFill>
                <a:srgbClr val="FDFBFB"/>
              </a:solidFill>
              <a:prstDash val="solid"/>
              <a:miter/>
            </a:ln>
          </p:spPr>
          <p:txBody>
            <a:bodyPr/>
            <a:lstStyle/>
            <a:p>
              <a:endParaRPr lang="en-CA"/>
            </a:p>
          </p:txBody>
        </p:sp>
        <p:sp>
          <p:nvSpPr>
            <p:cNvPr id="5" name="TextBox 5"/>
            <p:cNvSpPr txBox="1"/>
            <p:nvPr/>
          </p:nvSpPr>
          <p:spPr>
            <a:xfrm>
              <a:off x="76200" y="38100"/>
              <a:ext cx="660400" cy="698500"/>
            </a:xfrm>
            <a:prstGeom prst="rect">
              <a:avLst/>
            </a:prstGeom>
          </p:spPr>
          <p:txBody>
            <a:bodyPr lIns="50800" tIns="50800" rIns="50800" bIns="50800" rtlCol="0" anchor="ctr"/>
            <a:lstStyle/>
            <a:p>
              <a:pPr marL="0" lvl="0" indent="0" algn="ctr">
                <a:lnSpc>
                  <a:spcPts val="2756"/>
                </a:lnSpc>
                <a:spcBef>
                  <a:spcPct val="0"/>
                </a:spcBef>
              </a:pPr>
              <a:endParaRPr/>
            </a:p>
          </p:txBody>
        </p:sp>
      </p:grpSp>
      <p:grpSp>
        <p:nvGrpSpPr>
          <p:cNvPr id="6" name="Group 6"/>
          <p:cNvGrpSpPr/>
          <p:nvPr/>
        </p:nvGrpSpPr>
        <p:grpSpPr>
          <a:xfrm>
            <a:off x="1256350" y="3876969"/>
            <a:ext cx="1010697" cy="1010697"/>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42950" cap="sq">
              <a:solidFill>
                <a:srgbClr val="FFFFFF"/>
              </a:solidFill>
              <a:prstDash val="solid"/>
              <a:miter/>
            </a:ln>
          </p:spPr>
          <p:txBody>
            <a:bodyPr/>
            <a:lstStyle/>
            <a:p>
              <a:endParaRPr lang="en-CA"/>
            </a:p>
          </p:txBody>
        </p:sp>
        <p:sp>
          <p:nvSpPr>
            <p:cNvPr id="8" name="TextBox 8"/>
            <p:cNvSpPr txBox="1"/>
            <p:nvPr/>
          </p:nvSpPr>
          <p:spPr>
            <a:xfrm>
              <a:off x="76200" y="38100"/>
              <a:ext cx="660400" cy="698500"/>
            </a:xfrm>
            <a:prstGeom prst="rect">
              <a:avLst/>
            </a:prstGeom>
          </p:spPr>
          <p:txBody>
            <a:bodyPr lIns="50800" tIns="50800" rIns="50800" bIns="50800" rtlCol="0" anchor="ctr"/>
            <a:lstStyle/>
            <a:p>
              <a:pPr marL="0" lvl="0" indent="0" algn="ctr">
                <a:lnSpc>
                  <a:spcPts val="2756"/>
                </a:lnSpc>
                <a:spcBef>
                  <a:spcPct val="0"/>
                </a:spcBef>
              </a:pPr>
              <a:endParaRPr/>
            </a:p>
          </p:txBody>
        </p:sp>
      </p:grpSp>
      <p:grpSp>
        <p:nvGrpSpPr>
          <p:cNvPr id="9" name="Group 9"/>
          <p:cNvGrpSpPr/>
          <p:nvPr/>
        </p:nvGrpSpPr>
        <p:grpSpPr>
          <a:xfrm>
            <a:off x="4856034" y="3348832"/>
            <a:ext cx="8575931" cy="4737552"/>
            <a:chOff x="0" y="0"/>
            <a:chExt cx="2258681" cy="1247750"/>
          </a:xfrm>
        </p:grpSpPr>
        <p:sp>
          <p:nvSpPr>
            <p:cNvPr id="10" name="Freeform 10"/>
            <p:cNvSpPr/>
            <p:nvPr/>
          </p:nvSpPr>
          <p:spPr>
            <a:xfrm>
              <a:off x="0" y="0"/>
              <a:ext cx="2258682" cy="1247750"/>
            </a:xfrm>
            <a:custGeom>
              <a:avLst/>
              <a:gdLst/>
              <a:ahLst/>
              <a:cxnLst/>
              <a:rect l="l" t="t" r="r" b="b"/>
              <a:pathLst>
                <a:path w="2258682" h="1247750">
                  <a:moveTo>
                    <a:pt x="37013" y="0"/>
                  </a:moveTo>
                  <a:lnTo>
                    <a:pt x="2221669" y="0"/>
                  </a:lnTo>
                  <a:cubicBezTo>
                    <a:pt x="2231485" y="0"/>
                    <a:pt x="2240899" y="3900"/>
                    <a:pt x="2247841" y="10841"/>
                  </a:cubicBezTo>
                  <a:cubicBezTo>
                    <a:pt x="2254782" y="17782"/>
                    <a:pt x="2258682" y="27196"/>
                    <a:pt x="2258682" y="37013"/>
                  </a:cubicBezTo>
                  <a:lnTo>
                    <a:pt x="2258682" y="1210738"/>
                  </a:lnTo>
                  <a:cubicBezTo>
                    <a:pt x="2258682" y="1231179"/>
                    <a:pt x="2242110" y="1247750"/>
                    <a:pt x="2221669" y="1247750"/>
                  </a:cubicBezTo>
                  <a:lnTo>
                    <a:pt x="37013" y="1247750"/>
                  </a:lnTo>
                  <a:cubicBezTo>
                    <a:pt x="27196" y="1247750"/>
                    <a:pt x="17782" y="1243851"/>
                    <a:pt x="10841" y="1236909"/>
                  </a:cubicBezTo>
                  <a:cubicBezTo>
                    <a:pt x="3900" y="1229968"/>
                    <a:pt x="0" y="1220554"/>
                    <a:pt x="0" y="1210738"/>
                  </a:cubicBezTo>
                  <a:lnTo>
                    <a:pt x="0" y="37013"/>
                  </a:lnTo>
                  <a:cubicBezTo>
                    <a:pt x="0" y="27196"/>
                    <a:pt x="3900" y="17782"/>
                    <a:pt x="10841" y="10841"/>
                  </a:cubicBezTo>
                  <a:cubicBezTo>
                    <a:pt x="17782" y="3900"/>
                    <a:pt x="27196" y="0"/>
                    <a:pt x="37013" y="0"/>
                  </a:cubicBezTo>
                  <a:close/>
                </a:path>
              </a:pathLst>
            </a:custGeom>
            <a:solidFill>
              <a:srgbClr val="FFFFFF"/>
            </a:solidFill>
            <a:ln w="66675" cap="rnd">
              <a:solidFill>
                <a:srgbClr val="FFFFFF"/>
              </a:solidFill>
              <a:prstDash val="solid"/>
              <a:round/>
            </a:ln>
          </p:spPr>
          <p:txBody>
            <a:bodyPr/>
            <a:lstStyle/>
            <a:p>
              <a:endParaRPr lang="en-CA"/>
            </a:p>
          </p:txBody>
        </p:sp>
        <p:sp>
          <p:nvSpPr>
            <p:cNvPr id="11" name="TextBox 11"/>
            <p:cNvSpPr txBox="1"/>
            <p:nvPr/>
          </p:nvSpPr>
          <p:spPr>
            <a:xfrm>
              <a:off x="0" y="-28575"/>
              <a:ext cx="2258681" cy="1276325"/>
            </a:xfrm>
            <a:prstGeom prst="rect">
              <a:avLst/>
            </a:prstGeom>
          </p:spPr>
          <p:txBody>
            <a:bodyPr lIns="50800" tIns="50800" rIns="50800" bIns="50800" rtlCol="0" anchor="ctr"/>
            <a:lstStyle/>
            <a:p>
              <a:pPr marL="0" lvl="0" indent="0" algn="ctr">
                <a:lnSpc>
                  <a:spcPts val="2484"/>
                </a:lnSpc>
                <a:spcBef>
                  <a:spcPct val="0"/>
                </a:spcBef>
              </a:pPr>
              <a:endParaRPr/>
            </a:p>
          </p:txBody>
        </p:sp>
      </p:grpSp>
      <p:sp>
        <p:nvSpPr>
          <p:cNvPr id="12" name="TextBox 12"/>
          <p:cNvSpPr txBox="1"/>
          <p:nvPr/>
        </p:nvSpPr>
        <p:spPr>
          <a:xfrm>
            <a:off x="5317592" y="3676944"/>
            <a:ext cx="7694557" cy="4063305"/>
          </a:xfrm>
          <a:prstGeom prst="rect">
            <a:avLst/>
          </a:prstGeom>
        </p:spPr>
        <p:txBody>
          <a:bodyPr lIns="0" tIns="0" rIns="0" bIns="0" rtlCol="0" anchor="t">
            <a:spAutoFit/>
          </a:bodyPr>
          <a:lstStyle/>
          <a:p>
            <a:pPr algn="ctr">
              <a:lnSpc>
                <a:spcPts val="16333"/>
              </a:lnSpc>
              <a:spcBef>
                <a:spcPct val="0"/>
              </a:spcBef>
            </a:pPr>
            <a:r>
              <a:rPr lang="en-US" sz="11835">
                <a:solidFill>
                  <a:srgbClr val="AB1009"/>
                </a:solidFill>
                <a:latin typeface="Open Sauce Bold"/>
              </a:rPr>
              <a:t>External Factors</a:t>
            </a:r>
          </a:p>
        </p:txBody>
      </p:sp>
      <p:sp>
        <p:nvSpPr>
          <p:cNvPr id="13" name="Freeform 13"/>
          <p:cNvSpPr/>
          <p:nvPr/>
        </p:nvSpPr>
        <p:spPr>
          <a:xfrm>
            <a:off x="12748140" y="1557983"/>
            <a:ext cx="4743441" cy="7187032"/>
          </a:xfrm>
          <a:custGeom>
            <a:avLst/>
            <a:gdLst/>
            <a:ahLst/>
            <a:cxnLst/>
            <a:rect l="l" t="t" r="r" b="b"/>
            <a:pathLst>
              <a:path w="4743441" h="7187032">
                <a:moveTo>
                  <a:pt x="0" y="0"/>
                </a:moveTo>
                <a:lnTo>
                  <a:pt x="4743441" y="0"/>
                </a:lnTo>
                <a:lnTo>
                  <a:pt x="4743441" y="7187032"/>
                </a:lnTo>
                <a:lnTo>
                  <a:pt x="0" y="718703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CA"/>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1499745" y="2984395"/>
            <a:ext cx="11412461" cy="3192749"/>
            <a:chOff x="0" y="0"/>
            <a:chExt cx="3005751" cy="840889"/>
          </a:xfrm>
        </p:grpSpPr>
        <p:sp>
          <p:nvSpPr>
            <p:cNvPr id="3" name="Freeform 3"/>
            <p:cNvSpPr/>
            <p:nvPr/>
          </p:nvSpPr>
          <p:spPr>
            <a:xfrm>
              <a:off x="0" y="0"/>
              <a:ext cx="3005751" cy="840889"/>
            </a:xfrm>
            <a:custGeom>
              <a:avLst/>
              <a:gdLst/>
              <a:ahLst/>
              <a:cxnLst/>
              <a:rect l="l" t="t" r="r" b="b"/>
              <a:pathLst>
                <a:path w="3005751" h="840889">
                  <a:moveTo>
                    <a:pt x="0" y="0"/>
                  </a:moveTo>
                  <a:lnTo>
                    <a:pt x="3005751" y="0"/>
                  </a:lnTo>
                  <a:lnTo>
                    <a:pt x="3005751" y="840889"/>
                  </a:lnTo>
                  <a:lnTo>
                    <a:pt x="0" y="840889"/>
                  </a:lnTo>
                  <a:close/>
                </a:path>
              </a:pathLst>
            </a:custGeom>
            <a:solidFill>
              <a:srgbClr val="AB1009"/>
            </a:solidFill>
          </p:spPr>
          <p:txBody>
            <a:bodyPr/>
            <a:lstStyle/>
            <a:p>
              <a:endParaRPr lang="en-CA"/>
            </a:p>
          </p:txBody>
        </p:sp>
        <p:sp>
          <p:nvSpPr>
            <p:cNvPr id="4" name="TextBox 4"/>
            <p:cNvSpPr txBox="1"/>
            <p:nvPr/>
          </p:nvSpPr>
          <p:spPr>
            <a:xfrm>
              <a:off x="0" y="-19050"/>
              <a:ext cx="3005751" cy="859939"/>
            </a:xfrm>
            <a:prstGeom prst="rect">
              <a:avLst/>
            </a:prstGeom>
          </p:spPr>
          <p:txBody>
            <a:bodyPr lIns="50800" tIns="50800" rIns="50800" bIns="50800" rtlCol="0" anchor="ctr"/>
            <a:lstStyle/>
            <a:p>
              <a:pPr algn="ctr">
                <a:lnSpc>
                  <a:spcPts val="2859"/>
                </a:lnSpc>
              </a:pPr>
              <a:endParaRPr/>
            </a:p>
          </p:txBody>
        </p:sp>
      </p:grpSp>
      <p:sp>
        <p:nvSpPr>
          <p:cNvPr id="5" name="Freeform 5"/>
          <p:cNvSpPr/>
          <p:nvPr/>
        </p:nvSpPr>
        <p:spPr>
          <a:xfrm>
            <a:off x="3035971" y="605235"/>
            <a:ext cx="12216058" cy="9076531"/>
          </a:xfrm>
          <a:custGeom>
            <a:avLst/>
            <a:gdLst/>
            <a:ahLst/>
            <a:cxnLst/>
            <a:rect l="l" t="t" r="r" b="b"/>
            <a:pathLst>
              <a:path w="12216058" h="9076531">
                <a:moveTo>
                  <a:pt x="0" y="0"/>
                </a:moveTo>
                <a:lnTo>
                  <a:pt x="12216058" y="0"/>
                </a:lnTo>
                <a:lnTo>
                  <a:pt x="12216058" y="9076530"/>
                </a:lnTo>
                <a:lnTo>
                  <a:pt x="0" y="9076530"/>
                </a:lnTo>
                <a:lnTo>
                  <a:pt x="0" y="0"/>
                </a:lnTo>
                <a:close/>
              </a:path>
            </a:pathLst>
          </a:custGeom>
          <a:blipFill>
            <a:blip r:embed="rId3"/>
            <a:stretch>
              <a:fillRect/>
            </a:stretch>
          </a:blipFill>
        </p:spPr>
        <p:txBody>
          <a:bodyPr/>
          <a:lstStyle/>
          <a:p>
            <a:endParaRPr lang="en-CA"/>
          </a:p>
        </p:txBody>
      </p:sp>
      <p:sp>
        <p:nvSpPr>
          <p:cNvPr id="6" name="Freeform 6"/>
          <p:cNvSpPr/>
          <p:nvPr/>
        </p:nvSpPr>
        <p:spPr>
          <a:xfrm rot="3113268" flipH="1">
            <a:off x="-510552" y="-1402393"/>
            <a:ext cx="4230599" cy="4713760"/>
          </a:xfrm>
          <a:custGeom>
            <a:avLst/>
            <a:gdLst/>
            <a:ahLst/>
            <a:cxnLst/>
            <a:rect l="l" t="t" r="r" b="b"/>
            <a:pathLst>
              <a:path w="4230599" h="4713760">
                <a:moveTo>
                  <a:pt x="4230599" y="0"/>
                </a:moveTo>
                <a:lnTo>
                  <a:pt x="0" y="0"/>
                </a:lnTo>
                <a:lnTo>
                  <a:pt x="0" y="4713760"/>
                </a:lnTo>
                <a:lnTo>
                  <a:pt x="4230599" y="4713760"/>
                </a:lnTo>
                <a:lnTo>
                  <a:pt x="4230599"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CA"/>
          </a:p>
        </p:txBody>
      </p:sp>
      <p:sp>
        <p:nvSpPr>
          <p:cNvPr id="7" name="Freeform 7"/>
          <p:cNvSpPr/>
          <p:nvPr/>
        </p:nvSpPr>
        <p:spPr>
          <a:xfrm>
            <a:off x="15784908" y="8303026"/>
            <a:ext cx="2503092" cy="2111984"/>
          </a:xfrm>
          <a:custGeom>
            <a:avLst/>
            <a:gdLst/>
            <a:ahLst/>
            <a:cxnLst/>
            <a:rect l="l" t="t" r="r" b="b"/>
            <a:pathLst>
              <a:path w="2503092" h="2111984">
                <a:moveTo>
                  <a:pt x="0" y="0"/>
                </a:moveTo>
                <a:lnTo>
                  <a:pt x="2503092" y="0"/>
                </a:lnTo>
                <a:lnTo>
                  <a:pt x="2503092" y="2111984"/>
                </a:lnTo>
                <a:lnTo>
                  <a:pt x="0" y="211198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CA"/>
          </a:p>
        </p:txBody>
      </p:sp>
      <p:sp>
        <p:nvSpPr>
          <p:cNvPr id="8" name="TextBox 8"/>
          <p:cNvSpPr txBox="1"/>
          <p:nvPr/>
        </p:nvSpPr>
        <p:spPr>
          <a:xfrm>
            <a:off x="-173524" y="524414"/>
            <a:ext cx="3209495" cy="903797"/>
          </a:xfrm>
          <a:prstGeom prst="rect">
            <a:avLst/>
          </a:prstGeom>
        </p:spPr>
        <p:txBody>
          <a:bodyPr lIns="0" tIns="0" rIns="0" bIns="0" rtlCol="0" anchor="t">
            <a:spAutoFit/>
          </a:bodyPr>
          <a:lstStyle/>
          <a:p>
            <a:pPr marL="0" lvl="0" indent="0" algn="ctr">
              <a:lnSpc>
                <a:spcPts val="7409"/>
              </a:lnSpc>
              <a:spcBef>
                <a:spcPct val="0"/>
              </a:spcBef>
            </a:pPr>
            <a:r>
              <a:rPr lang="en-US" sz="5292" spc="-105">
                <a:solidFill>
                  <a:srgbClr val="FFFFFF"/>
                </a:solidFill>
                <a:latin typeface="Open Sauce Bold"/>
              </a:rPr>
              <a:t>CPI</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1499745" y="2984395"/>
            <a:ext cx="11412461" cy="3192749"/>
            <a:chOff x="0" y="0"/>
            <a:chExt cx="3005751" cy="840889"/>
          </a:xfrm>
        </p:grpSpPr>
        <p:sp>
          <p:nvSpPr>
            <p:cNvPr id="3" name="Freeform 3"/>
            <p:cNvSpPr/>
            <p:nvPr/>
          </p:nvSpPr>
          <p:spPr>
            <a:xfrm>
              <a:off x="0" y="0"/>
              <a:ext cx="3005751" cy="840889"/>
            </a:xfrm>
            <a:custGeom>
              <a:avLst/>
              <a:gdLst/>
              <a:ahLst/>
              <a:cxnLst/>
              <a:rect l="l" t="t" r="r" b="b"/>
              <a:pathLst>
                <a:path w="3005751" h="840889">
                  <a:moveTo>
                    <a:pt x="0" y="0"/>
                  </a:moveTo>
                  <a:lnTo>
                    <a:pt x="3005751" y="0"/>
                  </a:lnTo>
                  <a:lnTo>
                    <a:pt x="3005751" y="840889"/>
                  </a:lnTo>
                  <a:lnTo>
                    <a:pt x="0" y="840889"/>
                  </a:lnTo>
                  <a:close/>
                </a:path>
              </a:pathLst>
            </a:custGeom>
            <a:solidFill>
              <a:srgbClr val="AB1009"/>
            </a:solidFill>
          </p:spPr>
          <p:txBody>
            <a:bodyPr/>
            <a:lstStyle/>
            <a:p>
              <a:endParaRPr lang="en-CA"/>
            </a:p>
          </p:txBody>
        </p:sp>
        <p:sp>
          <p:nvSpPr>
            <p:cNvPr id="4" name="TextBox 4"/>
            <p:cNvSpPr txBox="1"/>
            <p:nvPr/>
          </p:nvSpPr>
          <p:spPr>
            <a:xfrm>
              <a:off x="0" y="-19050"/>
              <a:ext cx="3005751" cy="859939"/>
            </a:xfrm>
            <a:prstGeom prst="rect">
              <a:avLst/>
            </a:prstGeom>
          </p:spPr>
          <p:txBody>
            <a:bodyPr lIns="50800" tIns="50800" rIns="50800" bIns="50800" rtlCol="0" anchor="ctr"/>
            <a:lstStyle/>
            <a:p>
              <a:pPr algn="ctr">
                <a:lnSpc>
                  <a:spcPts val="2859"/>
                </a:lnSpc>
              </a:pPr>
              <a:endParaRPr/>
            </a:p>
          </p:txBody>
        </p:sp>
      </p:grpSp>
      <p:sp>
        <p:nvSpPr>
          <p:cNvPr id="5" name="Freeform 5"/>
          <p:cNvSpPr/>
          <p:nvPr/>
        </p:nvSpPr>
        <p:spPr>
          <a:xfrm>
            <a:off x="2997733" y="576824"/>
            <a:ext cx="12292534" cy="9133353"/>
          </a:xfrm>
          <a:custGeom>
            <a:avLst/>
            <a:gdLst/>
            <a:ahLst/>
            <a:cxnLst/>
            <a:rect l="l" t="t" r="r" b="b"/>
            <a:pathLst>
              <a:path w="12292534" h="9133353">
                <a:moveTo>
                  <a:pt x="0" y="0"/>
                </a:moveTo>
                <a:lnTo>
                  <a:pt x="12292534" y="0"/>
                </a:lnTo>
                <a:lnTo>
                  <a:pt x="12292534" y="9133352"/>
                </a:lnTo>
                <a:lnTo>
                  <a:pt x="0" y="9133352"/>
                </a:lnTo>
                <a:lnTo>
                  <a:pt x="0" y="0"/>
                </a:lnTo>
                <a:close/>
              </a:path>
            </a:pathLst>
          </a:custGeom>
          <a:blipFill>
            <a:blip r:embed="rId3"/>
            <a:stretch>
              <a:fillRect/>
            </a:stretch>
          </a:blipFill>
        </p:spPr>
        <p:txBody>
          <a:bodyPr/>
          <a:lstStyle/>
          <a:p>
            <a:endParaRPr lang="en-CA"/>
          </a:p>
        </p:txBody>
      </p:sp>
      <p:sp>
        <p:nvSpPr>
          <p:cNvPr id="6" name="Freeform 6"/>
          <p:cNvSpPr/>
          <p:nvPr/>
        </p:nvSpPr>
        <p:spPr>
          <a:xfrm rot="3113268" flipH="1">
            <a:off x="-510552" y="-1402393"/>
            <a:ext cx="4230599" cy="4713760"/>
          </a:xfrm>
          <a:custGeom>
            <a:avLst/>
            <a:gdLst/>
            <a:ahLst/>
            <a:cxnLst/>
            <a:rect l="l" t="t" r="r" b="b"/>
            <a:pathLst>
              <a:path w="4230599" h="4713760">
                <a:moveTo>
                  <a:pt x="4230599" y="0"/>
                </a:moveTo>
                <a:lnTo>
                  <a:pt x="0" y="0"/>
                </a:lnTo>
                <a:lnTo>
                  <a:pt x="0" y="4713760"/>
                </a:lnTo>
                <a:lnTo>
                  <a:pt x="4230599" y="4713760"/>
                </a:lnTo>
                <a:lnTo>
                  <a:pt x="4230599"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CA"/>
          </a:p>
        </p:txBody>
      </p:sp>
      <p:sp>
        <p:nvSpPr>
          <p:cNvPr id="7" name="Freeform 7"/>
          <p:cNvSpPr/>
          <p:nvPr/>
        </p:nvSpPr>
        <p:spPr>
          <a:xfrm>
            <a:off x="15784908" y="8303026"/>
            <a:ext cx="2503092" cy="2111984"/>
          </a:xfrm>
          <a:custGeom>
            <a:avLst/>
            <a:gdLst/>
            <a:ahLst/>
            <a:cxnLst/>
            <a:rect l="l" t="t" r="r" b="b"/>
            <a:pathLst>
              <a:path w="2503092" h="2111984">
                <a:moveTo>
                  <a:pt x="0" y="0"/>
                </a:moveTo>
                <a:lnTo>
                  <a:pt x="2503092" y="0"/>
                </a:lnTo>
                <a:lnTo>
                  <a:pt x="2503092" y="2111984"/>
                </a:lnTo>
                <a:lnTo>
                  <a:pt x="0" y="211198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CA"/>
          </a:p>
        </p:txBody>
      </p:sp>
      <p:sp>
        <p:nvSpPr>
          <p:cNvPr id="8" name="TextBox 8"/>
          <p:cNvSpPr txBox="1"/>
          <p:nvPr/>
        </p:nvSpPr>
        <p:spPr>
          <a:xfrm>
            <a:off x="0" y="450201"/>
            <a:ext cx="3209495" cy="903797"/>
          </a:xfrm>
          <a:prstGeom prst="rect">
            <a:avLst/>
          </a:prstGeom>
        </p:spPr>
        <p:txBody>
          <a:bodyPr lIns="0" tIns="0" rIns="0" bIns="0" rtlCol="0" anchor="t">
            <a:spAutoFit/>
          </a:bodyPr>
          <a:lstStyle/>
          <a:p>
            <a:pPr marL="0" lvl="0" indent="0" algn="ctr">
              <a:lnSpc>
                <a:spcPts val="7409"/>
              </a:lnSpc>
              <a:spcBef>
                <a:spcPct val="0"/>
              </a:spcBef>
            </a:pPr>
            <a:r>
              <a:rPr lang="en-US" sz="5292" spc="-105">
                <a:solidFill>
                  <a:srgbClr val="FFFFFF"/>
                </a:solidFill>
                <a:latin typeface="Open Sauce Bold"/>
              </a:rPr>
              <a:t>Inflation</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1499745" y="2984395"/>
            <a:ext cx="11412461" cy="3192749"/>
            <a:chOff x="0" y="0"/>
            <a:chExt cx="3005751" cy="840889"/>
          </a:xfrm>
        </p:grpSpPr>
        <p:sp>
          <p:nvSpPr>
            <p:cNvPr id="3" name="Freeform 3"/>
            <p:cNvSpPr/>
            <p:nvPr/>
          </p:nvSpPr>
          <p:spPr>
            <a:xfrm>
              <a:off x="0" y="0"/>
              <a:ext cx="3005751" cy="840889"/>
            </a:xfrm>
            <a:custGeom>
              <a:avLst/>
              <a:gdLst/>
              <a:ahLst/>
              <a:cxnLst/>
              <a:rect l="l" t="t" r="r" b="b"/>
              <a:pathLst>
                <a:path w="3005751" h="840889">
                  <a:moveTo>
                    <a:pt x="0" y="0"/>
                  </a:moveTo>
                  <a:lnTo>
                    <a:pt x="3005751" y="0"/>
                  </a:lnTo>
                  <a:lnTo>
                    <a:pt x="3005751" y="840889"/>
                  </a:lnTo>
                  <a:lnTo>
                    <a:pt x="0" y="840889"/>
                  </a:lnTo>
                  <a:close/>
                </a:path>
              </a:pathLst>
            </a:custGeom>
            <a:solidFill>
              <a:srgbClr val="AB1009"/>
            </a:solidFill>
          </p:spPr>
          <p:txBody>
            <a:bodyPr/>
            <a:lstStyle/>
            <a:p>
              <a:endParaRPr lang="en-CA"/>
            </a:p>
          </p:txBody>
        </p:sp>
        <p:sp>
          <p:nvSpPr>
            <p:cNvPr id="4" name="TextBox 4"/>
            <p:cNvSpPr txBox="1"/>
            <p:nvPr/>
          </p:nvSpPr>
          <p:spPr>
            <a:xfrm>
              <a:off x="0" y="-19050"/>
              <a:ext cx="3005751" cy="859939"/>
            </a:xfrm>
            <a:prstGeom prst="rect">
              <a:avLst/>
            </a:prstGeom>
          </p:spPr>
          <p:txBody>
            <a:bodyPr lIns="50800" tIns="50800" rIns="50800" bIns="50800" rtlCol="0" anchor="ctr"/>
            <a:lstStyle/>
            <a:p>
              <a:pPr algn="ctr">
                <a:lnSpc>
                  <a:spcPts val="2859"/>
                </a:lnSpc>
              </a:pPr>
              <a:endParaRPr/>
            </a:p>
          </p:txBody>
        </p:sp>
      </p:grpSp>
      <p:sp>
        <p:nvSpPr>
          <p:cNvPr id="5" name="Freeform 5"/>
          <p:cNvSpPr/>
          <p:nvPr/>
        </p:nvSpPr>
        <p:spPr>
          <a:xfrm>
            <a:off x="3006708" y="583492"/>
            <a:ext cx="12274584" cy="9120016"/>
          </a:xfrm>
          <a:custGeom>
            <a:avLst/>
            <a:gdLst/>
            <a:ahLst/>
            <a:cxnLst/>
            <a:rect l="l" t="t" r="r" b="b"/>
            <a:pathLst>
              <a:path w="12274584" h="9120016">
                <a:moveTo>
                  <a:pt x="0" y="0"/>
                </a:moveTo>
                <a:lnTo>
                  <a:pt x="12274584" y="0"/>
                </a:lnTo>
                <a:lnTo>
                  <a:pt x="12274584" y="9120016"/>
                </a:lnTo>
                <a:lnTo>
                  <a:pt x="0" y="9120016"/>
                </a:lnTo>
                <a:lnTo>
                  <a:pt x="0" y="0"/>
                </a:lnTo>
                <a:close/>
              </a:path>
            </a:pathLst>
          </a:custGeom>
          <a:blipFill>
            <a:blip r:embed="rId3"/>
            <a:stretch>
              <a:fillRect/>
            </a:stretch>
          </a:blipFill>
        </p:spPr>
        <p:txBody>
          <a:bodyPr/>
          <a:lstStyle/>
          <a:p>
            <a:endParaRPr lang="en-CA"/>
          </a:p>
        </p:txBody>
      </p:sp>
      <p:sp>
        <p:nvSpPr>
          <p:cNvPr id="6" name="Freeform 6"/>
          <p:cNvSpPr/>
          <p:nvPr/>
        </p:nvSpPr>
        <p:spPr>
          <a:xfrm rot="3113268" flipH="1">
            <a:off x="-510552" y="-1402393"/>
            <a:ext cx="4230599" cy="4713760"/>
          </a:xfrm>
          <a:custGeom>
            <a:avLst/>
            <a:gdLst/>
            <a:ahLst/>
            <a:cxnLst/>
            <a:rect l="l" t="t" r="r" b="b"/>
            <a:pathLst>
              <a:path w="4230599" h="4713760">
                <a:moveTo>
                  <a:pt x="4230599" y="0"/>
                </a:moveTo>
                <a:lnTo>
                  <a:pt x="0" y="0"/>
                </a:lnTo>
                <a:lnTo>
                  <a:pt x="0" y="4713760"/>
                </a:lnTo>
                <a:lnTo>
                  <a:pt x="4230599" y="4713760"/>
                </a:lnTo>
                <a:lnTo>
                  <a:pt x="4230599"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CA"/>
          </a:p>
        </p:txBody>
      </p:sp>
      <p:sp>
        <p:nvSpPr>
          <p:cNvPr id="7" name="Freeform 7"/>
          <p:cNvSpPr/>
          <p:nvPr/>
        </p:nvSpPr>
        <p:spPr>
          <a:xfrm>
            <a:off x="15784908" y="8303026"/>
            <a:ext cx="2503092" cy="2111984"/>
          </a:xfrm>
          <a:custGeom>
            <a:avLst/>
            <a:gdLst/>
            <a:ahLst/>
            <a:cxnLst/>
            <a:rect l="l" t="t" r="r" b="b"/>
            <a:pathLst>
              <a:path w="2503092" h="2111984">
                <a:moveTo>
                  <a:pt x="0" y="0"/>
                </a:moveTo>
                <a:lnTo>
                  <a:pt x="2503092" y="0"/>
                </a:lnTo>
                <a:lnTo>
                  <a:pt x="2503092" y="2111984"/>
                </a:lnTo>
                <a:lnTo>
                  <a:pt x="0" y="211198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CA"/>
          </a:p>
        </p:txBody>
      </p:sp>
      <p:sp>
        <p:nvSpPr>
          <p:cNvPr id="8" name="TextBox 8"/>
          <p:cNvSpPr txBox="1"/>
          <p:nvPr/>
        </p:nvSpPr>
        <p:spPr>
          <a:xfrm rot="-5400000">
            <a:off x="-1956676" y="5974132"/>
            <a:ext cx="5865975" cy="903797"/>
          </a:xfrm>
          <a:prstGeom prst="rect">
            <a:avLst/>
          </a:prstGeom>
        </p:spPr>
        <p:txBody>
          <a:bodyPr lIns="0" tIns="0" rIns="0" bIns="0" rtlCol="0" anchor="t">
            <a:spAutoFit/>
          </a:bodyPr>
          <a:lstStyle/>
          <a:p>
            <a:pPr marL="0" lvl="0" indent="0" algn="ctr">
              <a:lnSpc>
                <a:spcPts val="7409"/>
              </a:lnSpc>
              <a:spcBef>
                <a:spcPct val="0"/>
              </a:spcBef>
            </a:pPr>
            <a:r>
              <a:rPr lang="en-US" sz="5292" spc="-105">
                <a:solidFill>
                  <a:srgbClr val="AB1009"/>
                </a:solidFill>
                <a:latin typeface="Open Sauce Bold"/>
              </a:rPr>
              <a:t>Unemployment</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AB1009"/>
        </a:solidFill>
        <a:effectLst/>
      </p:bgPr>
    </p:bg>
    <p:spTree>
      <p:nvGrpSpPr>
        <p:cNvPr id="1" name=""/>
        <p:cNvGrpSpPr/>
        <p:nvPr/>
      </p:nvGrpSpPr>
      <p:grpSpPr>
        <a:xfrm>
          <a:off x="0" y="0"/>
          <a:ext cx="0" cy="0"/>
          <a:chOff x="0" y="0"/>
          <a:chExt cx="0" cy="0"/>
        </a:xfrm>
      </p:grpSpPr>
      <p:sp>
        <p:nvSpPr>
          <p:cNvPr id="2" name="Freeform 2"/>
          <p:cNvSpPr/>
          <p:nvPr/>
        </p:nvSpPr>
        <p:spPr>
          <a:xfrm>
            <a:off x="14994300" y="3675559"/>
            <a:ext cx="3293700" cy="6611441"/>
          </a:xfrm>
          <a:custGeom>
            <a:avLst/>
            <a:gdLst/>
            <a:ahLst/>
            <a:cxnLst/>
            <a:rect l="l" t="t" r="r" b="b"/>
            <a:pathLst>
              <a:path w="3293700" h="6611441">
                <a:moveTo>
                  <a:pt x="0" y="0"/>
                </a:moveTo>
                <a:lnTo>
                  <a:pt x="3293700" y="0"/>
                </a:lnTo>
                <a:lnTo>
                  <a:pt x="3293700" y="6611441"/>
                </a:lnTo>
                <a:lnTo>
                  <a:pt x="0" y="6611441"/>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en-CA"/>
          </a:p>
        </p:txBody>
      </p:sp>
      <p:grpSp>
        <p:nvGrpSpPr>
          <p:cNvPr id="3" name="Group 3"/>
          <p:cNvGrpSpPr/>
          <p:nvPr/>
        </p:nvGrpSpPr>
        <p:grpSpPr>
          <a:xfrm>
            <a:off x="-2364371" y="-2474096"/>
            <a:ext cx="5578401" cy="5578401"/>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42950" cap="sq">
              <a:solidFill>
                <a:srgbClr val="FDFBFB"/>
              </a:solidFill>
              <a:prstDash val="solid"/>
              <a:miter/>
            </a:ln>
          </p:spPr>
          <p:txBody>
            <a:bodyPr/>
            <a:lstStyle/>
            <a:p>
              <a:endParaRPr lang="en-CA"/>
            </a:p>
          </p:txBody>
        </p:sp>
        <p:sp>
          <p:nvSpPr>
            <p:cNvPr id="5" name="TextBox 5"/>
            <p:cNvSpPr txBox="1"/>
            <p:nvPr/>
          </p:nvSpPr>
          <p:spPr>
            <a:xfrm>
              <a:off x="76200" y="38100"/>
              <a:ext cx="660400" cy="698500"/>
            </a:xfrm>
            <a:prstGeom prst="rect">
              <a:avLst/>
            </a:prstGeom>
          </p:spPr>
          <p:txBody>
            <a:bodyPr lIns="50800" tIns="50800" rIns="50800" bIns="50800" rtlCol="0" anchor="ctr"/>
            <a:lstStyle/>
            <a:p>
              <a:pPr marL="0" lvl="0" indent="0" algn="ctr">
                <a:lnSpc>
                  <a:spcPts val="2756"/>
                </a:lnSpc>
                <a:spcBef>
                  <a:spcPct val="0"/>
                </a:spcBef>
              </a:pPr>
              <a:endParaRPr/>
            </a:p>
          </p:txBody>
        </p:sp>
      </p:grpSp>
      <p:grpSp>
        <p:nvGrpSpPr>
          <p:cNvPr id="6" name="Group 6"/>
          <p:cNvGrpSpPr/>
          <p:nvPr/>
        </p:nvGrpSpPr>
        <p:grpSpPr>
          <a:xfrm>
            <a:off x="1256350" y="3876969"/>
            <a:ext cx="1010697" cy="1010697"/>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42950" cap="sq">
              <a:solidFill>
                <a:srgbClr val="FFFFFF"/>
              </a:solidFill>
              <a:prstDash val="solid"/>
              <a:miter/>
            </a:ln>
          </p:spPr>
          <p:txBody>
            <a:bodyPr/>
            <a:lstStyle/>
            <a:p>
              <a:endParaRPr lang="en-CA"/>
            </a:p>
          </p:txBody>
        </p:sp>
        <p:sp>
          <p:nvSpPr>
            <p:cNvPr id="8" name="TextBox 8"/>
            <p:cNvSpPr txBox="1"/>
            <p:nvPr/>
          </p:nvSpPr>
          <p:spPr>
            <a:xfrm>
              <a:off x="76200" y="38100"/>
              <a:ext cx="660400" cy="698500"/>
            </a:xfrm>
            <a:prstGeom prst="rect">
              <a:avLst/>
            </a:prstGeom>
          </p:spPr>
          <p:txBody>
            <a:bodyPr lIns="50800" tIns="50800" rIns="50800" bIns="50800" rtlCol="0" anchor="ctr"/>
            <a:lstStyle/>
            <a:p>
              <a:pPr marL="0" lvl="0" indent="0" algn="ctr">
                <a:lnSpc>
                  <a:spcPts val="2756"/>
                </a:lnSpc>
                <a:spcBef>
                  <a:spcPct val="0"/>
                </a:spcBef>
              </a:pPr>
              <a:endParaRPr/>
            </a:p>
          </p:txBody>
        </p:sp>
      </p:grpSp>
      <p:grpSp>
        <p:nvGrpSpPr>
          <p:cNvPr id="9" name="Group 9"/>
          <p:cNvGrpSpPr/>
          <p:nvPr/>
        </p:nvGrpSpPr>
        <p:grpSpPr>
          <a:xfrm>
            <a:off x="4856034" y="3348832"/>
            <a:ext cx="8575931" cy="4737552"/>
            <a:chOff x="0" y="0"/>
            <a:chExt cx="2258681" cy="1247750"/>
          </a:xfrm>
        </p:grpSpPr>
        <p:sp>
          <p:nvSpPr>
            <p:cNvPr id="10" name="Freeform 10"/>
            <p:cNvSpPr/>
            <p:nvPr/>
          </p:nvSpPr>
          <p:spPr>
            <a:xfrm>
              <a:off x="0" y="0"/>
              <a:ext cx="2258682" cy="1247750"/>
            </a:xfrm>
            <a:custGeom>
              <a:avLst/>
              <a:gdLst/>
              <a:ahLst/>
              <a:cxnLst/>
              <a:rect l="l" t="t" r="r" b="b"/>
              <a:pathLst>
                <a:path w="2258682" h="1247750">
                  <a:moveTo>
                    <a:pt x="37013" y="0"/>
                  </a:moveTo>
                  <a:lnTo>
                    <a:pt x="2221669" y="0"/>
                  </a:lnTo>
                  <a:cubicBezTo>
                    <a:pt x="2231485" y="0"/>
                    <a:pt x="2240899" y="3900"/>
                    <a:pt x="2247841" y="10841"/>
                  </a:cubicBezTo>
                  <a:cubicBezTo>
                    <a:pt x="2254782" y="17782"/>
                    <a:pt x="2258682" y="27196"/>
                    <a:pt x="2258682" y="37013"/>
                  </a:cubicBezTo>
                  <a:lnTo>
                    <a:pt x="2258682" y="1210738"/>
                  </a:lnTo>
                  <a:cubicBezTo>
                    <a:pt x="2258682" y="1231179"/>
                    <a:pt x="2242110" y="1247750"/>
                    <a:pt x="2221669" y="1247750"/>
                  </a:cubicBezTo>
                  <a:lnTo>
                    <a:pt x="37013" y="1247750"/>
                  </a:lnTo>
                  <a:cubicBezTo>
                    <a:pt x="27196" y="1247750"/>
                    <a:pt x="17782" y="1243851"/>
                    <a:pt x="10841" y="1236909"/>
                  </a:cubicBezTo>
                  <a:cubicBezTo>
                    <a:pt x="3900" y="1229968"/>
                    <a:pt x="0" y="1220554"/>
                    <a:pt x="0" y="1210738"/>
                  </a:cubicBezTo>
                  <a:lnTo>
                    <a:pt x="0" y="37013"/>
                  </a:lnTo>
                  <a:cubicBezTo>
                    <a:pt x="0" y="27196"/>
                    <a:pt x="3900" y="17782"/>
                    <a:pt x="10841" y="10841"/>
                  </a:cubicBezTo>
                  <a:cubicBezTo>
                    <a:pt x="17782" y="3900"/>
                    <a:pt x="27196" y="0"/>
                    <a:pt x="37013" y="0"/>
                  </a:cubicBezTo>
                  <a:close/>
                </a:path>
              </a:pathLst>
            </a:custGeom>
            <a:solidFill>
              <a:srgbClr val="FFFFFF"/>
            </a:solidFill>
            <a:ln w="66675" cap="rnd">
              <a:solidFill>
                <a:srgbClr val="FFFFFF"/>
              </a:solidFill>
              <a:prstDash val="solid"/>
              <a:round/>
            </a:ln>
          </p:spPr>
          <p:txBody>
            <a:bodyPr/>
            <a:lstStyle/>
            <a:p>
              <a:endParaRPr lang="en-CA"/>
            </a:p>
          </p:txBody>
        </p:sp>
        <p:sp>
          <p:nvSpPr>
            <p:cNvPr id="11" name="TextBox 11"/>
            <p:cNvSpPr txBox="1"/>
            <p:nvPr/>
          </p:nvSpPr>
          <p:spPr>
            <a:xfrm>
              <a:off x="0" y="-28575"/>
              <a:ext cx="2258681" cy="1276325"/>
            </a:xfrm>
            <a:prstGeom prst="rect">
              <a:avLst/>
            </a:prstGeom>
          </p:spPr>
          <p:txBody>
            <a:bodyPr lIns="50800" tIns="50800" rIns="50800" bIns="50800" rtlCol="0" anchor="ctr"/>
            <a:lstStyle/>
            <a:p>
              <a:pPr marL="0" lvl="0" indent="0" algn="ctr">
                <a:lnSpc>
                  <a:spcPts val="2484"/>
                </a:lnSpc>
                <a:spcBef>
                  <a:spcPct val="0"/>
                </a:spcBef>
              </a:pPr>
              <a:endParaRPr/>
            </a:p>
          </p:txBody>
        </p:sp>
      </p:grpSp>
      <p:sp>
        <p:nvSpPr>
          <p:cNvPr id="12" name="TextBox 12"/>
          <p:cNvSpPr txBox="1"/>
          <p:nvPr/>
        </p:nvSpPr>
        <p:spPr>
          <a:xfrm>
            <a:off x="5317592" y="3676944"/>
            <a:ext cx="7694557" cy="4063305"/>
          </a:xfrm>
          <a:prstGeom prst="rect">
            <a:avLst/>
          </a:prstGeom>
        </p:spPr>
        <p:txBody>
          <a:bodyPr lIns="0" tIns="0" rIns="0" bIns="0" rtlCol="0" anchor="t">
            <a:spAutoFit/>
          </a:bodyPr>
          <a:lstStyle/>
          <a:p>
            <a:pPr algn="ctr">
              <a:lnSpc>
                <a:spcPts val="16333"/>
              </a:lnSpc>
              <a:spcBef>
                <a:spcPct val="0"/>
              </a:spcBef>
            </a:pPr>
            <a:r>
              <a:rPr lang="en-US" sz="11835">
                <a:solidFill>
                  <a:srgbClr val="AB1009"/>
                </a:solidFill>
                <a:latin typeface="Open Sauce Bold"/>
              </a:rPr>
              <a:t>Vividata Analysis</a:t>
            </a:r>
          </a:p>
        </p:txBody>
      </p:sp>
      <p:sp>
        <p:nvSpPr>
          <p:cNvPr id="13" name="Freeform 13"/>
          <p:cNvSpPr/>
          <p:nvPr/>
        </p:nvSpPr>
        <p:spPr>
          <a:xfrm>
            <a:off x="12748140" y="1557983"/>
            <a:ext cx="4743441" cy="7187032"/>
          </a:xfrm>
          <a:custGeom>
            <a:avLst/>
            <a:gdLst/>
            <a:ahLst/>
            <a:cxnLst/>
            <a:rect l="l" t="t" r="r" b="b"/>
            <a:pathLst>
              <a:path w="4743441" h="7187032">
                <a:moveTo>
                  <a:pt x="0" y="0"/>
                </a:moveTo>
                <a:lnTo>
                  <a:pt x="4743441" y="0"/>
                </a:lnTo>
                <a:lnTo>
                  <a:pt x="4743441" y="7187032"/>
                </a:lnTo>
                <a:lnTo>
                  <a:pt x="0" y="718703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CA"/>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997137" y="7075637"/>
            <a:ext cx="5578401" cy="5578401"/>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42950" cap="sq">
              <a:solidFill>
                <a:srgbClr val="B6110A"/>
              </a:solidFill>
              <a:prstDash val="solid"/>
              <a:miter/>
            </a:ln>
          </p:spPr>
          <p:txBody>
            <a:bodyPr/>
            <a:lstStyle/>
            <a:p>
              <a:endParaRPr lang="en-CA"/>
            </a:p>
          </p:txBody>
        </p:sp>
        <p:sp>
          <p:nvSpPr>
            <p:cNvPr id="4" name="TextBox 4"/>
            <p:cNvSpPr txBox="1"/>
            <p:nvPr/>
          </p:nvSpPr>
          <p:spPr>
            <a:xfrm>
              <a:off x="76200" y="38100"/>
              <a:ext cx="660400" cy="698500"/>
            </a:xfrm>
            <a:prstGeom prst="rect">
              <a:avLst/>
            </a:prstGeom>
          </p:spPr>
          <p:txBody>
            <a:bodyPr lIns="50800" tIns="50800" rIns="50800" bIns="50800" rtlCol="0" anchor="ctr"/>
            <a:lstStyle/>
            <a:p>
              <a:pPr marL="0" lvl="0" indent="0" algn="ctr">
                <a:lnSpc>
                  <a:spcPts val="2756"/>
                </a:lnSpc>
                <a:spcBef>
                  <a:spcPct val="0"/>
                </a:spcBef>
              </a:pPr>
              <a:endParaRPr/>
            </a:p>
          </p:txBody>
        </p:sp>
      </p:grpSp>
      <p:grpSp>
        <p:nvGrpSpPr>
          <p:cNvPr id="5" name="Group 5"/>
          <p:cNvGrpSpPr/>
          <p:nvPr/>
        </p:nvGrpSpPr>
        <p:grpSpPr>
          <a:xfrm>
            <a:off x="3684175" y="7005833"/>
            <a:ext cx="452472" cy="452472"/>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6110A"/>
            </a:solidFill>
            <a:ln w="742950" cap="sq">
              <a:solidFill>
                <a:srgbClr val="B6110A"/>
              </a:solidFill>
              <a:prstDash val="solid"/>
              <a:miter/>
            </a:ln>
          </p:spPr>
          <p:txBody>
            <a:bodyPr/>
            <a:lstStyle/>
            <a:p>
              <a:endParaRPr lang="en-CA"/>
            </a:p>
          </p:txBody>
        </p:sp>
        <p:sp>
          <p:nvSpPr>
            <p:cNvPr id="7" name="TextBox 7"/>
            <p:cNvSpPr txBox="1"/>
            <p:nvPr/>
          </p:nvSpPr>
          <p:spPr>
            <a:xfrm>
              <a:off x="76200" y="38100"/>
              <a:ext cx="660400" cy="698500"/>
            </a:xfrm>
            <a:prstGeom prst="rect">
              <a:avLst/>
            </a:prstGeom>
          </p:spPr>
          <p:txBody>
            <a:bodyPr lIns="50800" tIns="50800" rIns="50800" bIns="50800" rtlCol="0" anchor="ctr"/>
            <a:lstStyle/>
            <a:p>
              <a:pPr marL="0" lvl="0" indent="0" algn="ctr">
                <a:lnSpc>
                  <a:spcPts val="2756"/>
                </a:lnSpc>
                <a:spcBef>
                  <a:spcPct val="0"/>
                </a:spcBef>
              </a:pPr>
              <a:endParaRPr/>
            </a:p>
          </p:txBody>
        </p:sp>
      </p:grpSp>
      <p:grpSp>
        <p:nvGrpSpPr>
          <p:cNvPr id="8" name="Group 8"/>
          <p:cNvGrpSpPr/>
          <p:nvPr/>
        </p:nvGrpSpPr>
        <p:grpSpPr>
          <a:xfrm>
            <a:off x="15017929" y="-2533783"/>
            <a:ext cx="5002094" cy="5002094"/>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6110A">
                <a:alpha val="32941"/>
              </a:srgbClr>
            </a:solidFill>
            <a:ln w="742950" cap="sq">
              <a:solidFill>
                <a:srgbClr val="B6110A">
                  <a:alpha val="32941"/>
                </a:srgbClr>
              </a:solidFill>
              <a:prstDash val="solid"/>
              <a:miter/>
            </a:ln>
          </p:spPr>
          <p:txBody>
            <a:bodyPr/>
            <a:lstStyle/>
            <a:p>
              <a:endParaRPr lang="en-CA"/>
            </a:p>
          </p:txBody>
        </p:sp>
        <p:sp>
          <p:nvSpPr>
            <p:cNvPr id="10" name="TextBox 10"/>
            <p:cNvSpPr txBox="1"/>
            <p:nvPr/>
          </p:nvSpPr>
          <p:spPr>
            <a:xfrm>
              <a:off x="76200" y="38100"/>
              <a:ext cx="660400" cy="698500"/>
            </a:xfrm>
            <a:prstGeom prst="rect">
              <a:avLst/>
            </a:prstGeom>
          </p:spPr>
          <p:txBody>
            <a:bodyPr lIns="50800" tIns="50800" rIns="50800" bIns="50800" rtlCol="0" anchor="ctr"/>
            <a:lstStyle/>
            <a:p>
              <a:pPr marL="0" lvl="0" indent="0" algn="ctr">
                <a:lnSpc>
                  <a:spcPts val="2756"/>
                </a:lnSpc>
                <a:spcBef>
                  <a:spcPct val="0"/>
                </a:spcBef>
              </a:pPr>
              <a:endParaRPr/>
            </a:p>
          </p:txBody>
        </p:sp>
      </p:grpSp>
      <p:grpSp>
        <p:nvGrpSpPr>
          <p:cNvPr id="11" name="Group 11"/>
          <p:cNvGrpSpPr/>
          <p:nvPr/>
        </p:nvGrpSpPr>
        <p:grpSpPr>
          <a:xfrm>
            <a:off x="8879712" y="973387"/>
            <a:ext cx="1159819" cy="1158389"/>
            <a:chOff x="0" y="0"/>
            <a:chExt cx="323431" cy="323032"/>
          </a:xfrm>
        </p:grpSpPr>
        <p:sp>
          <p:nvSpPr>
            <p:cNvPr id="12" name="Freeform 12"/>
            <p:cNvSpPr/>
            <p:nvPr/>
          </p:nvSpPr>
          <p:spPr>
            <a:xfrm>
              <a:off x="0" y="0"/>
              <a:ext cx="323431" cy="323032"/>
            </a:xfrm>
            <a:custGeom>
              <a:avLst/>
              <a:gdLst/>
              <a:ahLst/>
              <a:cxnLst/>
              <a:rect l="l" t="t" r="r" b="b"/>
              <a:pathLst>
                <a:path w="323431" h="323032">
                  <a:moveTo>
                    <a:pt x="0" y="0"/>
                  </a:moveTo>
                  <a:lnTo>
                    <a:pt x="323431" y="0"/>
                  </a:lnTo>
                  <a:lnTo>
                    <a:pt x="323431" y="323032"/>
                  </a:lnTo>
                  <a:lnTo>
                    <a:pt x="0" y="323032"/>
                  </a:lnTo>
                  <a:close/>
                </a:path>
              </a:pathLst>
            </a:custGeom>
            <a:solidFill>
              <a:srgbClr val="FFFFFF"/>
            </a:solidFill>
          </p:spPr>
          <p:txBody>
            <a:bodyPr/>
            <a:lstStyle/>
            <a:p>
              <a:endParaRPr lang="en-CA"/>
            </a:p>
          </p:txBody>
        </p:sp>
        <p:sp>
          <p:nvSpPr>
            <p:cNvPr id="13" name="TextBox 13"/>
            <p:cNvSpPr txBox="1"/>
            <p:nvPr/>
          </p:nvSpPr>
          <p:spPr>
            <a:xfrm>
              <a:off x="0" y="-114300"/>
              <a:ext cx="323431" cy="437332"/>
            </a:xfrm>
            <a:prstGeom prst="rect">
              <a:avLst/>
            </a:prstGeom>
          </p:spPr>
          <p:txBody>
            <a:bodyPr lIns="50800" tIns="50800" rIns="50800" bIns="50800" rtlCol="0" anchor="ctr"/>
            <a:lstStyle/>
            <a:p>
              <a:pPr algn="ctr">
                <a:lnSpc>
                  <a:spcPts val="8076"/>
                </a:lnSpc>
              </a:pPr>
              <a:endParaRPr/>
            </a:p>
          </p:txBody>
        </p:sp>
      </p:grpSp>
      <p:grpSp>
        <p:nvGrpSpPr>
          <p:cNvPr id="14" name="Group 14"/>
          <p:cNvGrpSpPr/>
          <p:nvPr/>
        </p:nvGrpSpPr>
        <p:grpSpPr>
          <a:xfrm>
            <a:off x="8879712" y="3330913"/>
            <a:ext cx="1159819" cy="1158389"/>
            <a:chOff x="0" y="0"/>
            <a:chExt cx="323431" cy="323032"/>
          </a:xfrm>
        </p:grpSpPr>
        <p:sp>
          <p:nvSpPr>
            <p:cNvPr id="15" name="Freeform 15"/>
            <p:cNvSpPr/>
            <p:nvPr/>
          </p:nvSpPr>
          <p:spPr>
            <a:xfrm>
              <a:off x="0" y="0"/>
              <a:ext cx="323431" cy="323032"/>
            </a:xfrm>
            <a:custGeom>
              <a:avLst/>
              <a:gdLst/>
              <a:ahLst/>
              <a:cxnLst/>
              <a:rect l="l" t="t" r="r" b="b"/>
              <a:pathLst>
                <a:path w="323431" h="323032">
                  <a:moveTo>
                    <a:pt x="0" y="0"/>
                  </a:moveTo>
                  <a:lnTo>
                    <a:pt x="323431" y="0"/>
                  </a:lnTo>
                  <a:lnTo>
                    <a:pt x="323431" y="323032"/>
                  </a:lnTo>
                  <a:lnTo>
                    <a:pt x="0" y="323032"/>
                  </a:lnTo>
                  <a:close/>
                </a:path>
              </a:pathLst>
            </a:custGeom>
            <a:solidFill>
              <a:srgbClr val="FFFFFF"/>
            </a:solidFill>
          </p:spPr>
          <p:txBody>
            <a:bodyPr/>
            <a:lstStyle/>
            <a:p>
              <a:endParaRPr lang="en-CA"/>
            </a:p>
          </p:txBody>
        </p:sp>
        <p:sp>
          <p:nvSpPr>
            <p:cNvPr id="16" name="TextBox 16"/>
            <p:cNvSpPr txBox="1"/>
            <p:nvPr/>
          </p:nvSpPr>
          <p:spPr>
            <a:xfrm>
              <a:off x="0" y="-114300"/>
              <a:ext cx="323431" cy="437332"/>
            </a:xfrm>
            <a:prstGeom prst="rect">
              <a:avLst/>
            </a:prstGeom>
          </p:spPr>
          <p:txBody>
            <a:bodyPr lIns="50800" tIns="50800" rIns="50800" bIns="50800" rtlCol="0" anchor="ctr"/>
            <a:lstStyle/>
            <a:p>
              <a:pPr algn="ctr">
                <a:lnSpc>
                  <a:spcPts val="8076"/>
                </a:lnSpc>
              </a:pPr>
              <a:endParaRPr/>
            </a:p>
          </p:txBody>
        </p:sp>
      </p:grpSp>
      <p:grpSp>
        <p:nvGrpSpPr>
          <p:cNvPr id="17" name="Group 17"/>
          <p:cNvGrpSpPr/>
          <p:nvPr/>
        </p:nvGrpSpPr>
        <p:grpSpPr>
          <a:xfrm>
            <a:off x="8879712" y="5841370"/>
            <a:ext cx="1159819" cy="1158389"/>
            <a:chOff x="0" y="0"/>
            <a:chExt cx="323431" cy="323032"/>
          </a:xfrm>
        </p:grpSpPr>
        <p:sp>
          <p:nvSpPr>
            <p:cNvPr id="18" name="Freeform 18"/>
            <p:cNvSpPr/>
            <p:nvPr/>
          </p:nvSpPr>
          <p:spPr>
            <a:xfrm>
              <a:off x="0" y="0"/>
              <a:ext cx="323431" cy="323032"/>
            </a:xfrm>
            <a:custGeom>
              <a:avLst/>
              <a:gdLst/>
              <a:ahLst/>
              <a:cxnLst/>
              <a:rect l="l" t="t" r="r" b="b"/>
              <a:pathLst>
                <a:path w="323431" h="323032">
                  <a:moveTo>
                    <a:pt x="0" y="0"/>
                  </a:moveTo>
                  <a:lnTo>
                    <a:pt x="323431" y="0"/>
                  </a:lnTo>
                  <a:lnTo>
                    <a:pt x="323431" y="323032"/>
                  </a:lnTo>
                  <a:lnTo>
                    <a:pt x="0" y="323032"/>
                  </a:lnTo>
                  <a:close/>
                </a:path>
              </a:pathLst>
            </a:custGeom>
            <a:solidFill>
              <a:srgbClr val="FFFFFF"/>
            </a:solidFill>
          </p:spPr>
          <p:txBody>
            <a:bodyPr/>
            <a:lstStyle/>
            <a:p>
              <a:endParaRPr lang="en-CA"/>
            </a:p>
          </p:txBody>
        </p:sp>
        <p:sp>
          <p:nvSpPr>
            <p:cNvPr id="19" name="TextBox 19"/>
            <p:cNvSpPr txBox="1"/>
            <p:nvPr/>
          </p:nvSpPr>
          <p:spPr>
            <a:xfrm>
              <a:off x="0" y="-114300"/>
              <a:ext cx="323431" cy="437332"/>
            </a:xfrm>
            <a:prstGeom prst="rect">
              <a:avLst/>
            </a:prstGeom>
          </p:spPr>
          <p:txBody>
            <a:bodyPr lIns="50800" tIns="50800" rIns="50800" bIns="50800" rtlCol="0" anchor="ctr"/>
            <a:lstStyle/>
            <a:p>
              <a:pPr algn="ctr">
                <a:lnSpc>
                  <a:spcPts val="8076"/>
                </a:lnSpc>
              </a:pPr>
              <a:endParaRPr/>
            </a:p>
          </p:txBody>
        </p:sp>
      </p:grpSp>
      <p:grpSp>
        <p:nvGrpSpPr>
          <p:cNvPr id="20" name="Group 20"/>
          <p:cNvGrpSpPr/>
          <p:nvPr/>
        </p:nvGrpSpPr>
        <p:grpSpPr>
          <a:xfrm>
            <a:off x="4809335" y="8388753"/>
            <a:ext cx="1183417" cy="1183417"/>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6110A"/>
            </a:solidFill>
            <a:ln w="742950" cap="sq">
              <a:solidFill>
                <a:srgbClr val="B6110A"/>
              </a:solidFill>
              <a:prstDash val="solid"/>
              <a:miter/>
            </a:ln>
          </p:spPr>
          <p:txBody>
            <a:bodyPr/>
            <a:lstStyle/>
            <a:p>
              <a:endParaRPr lang="en-CA"/>
            </a:p>
          </p:txBody>
        </p:sp>
        <p:sp>
          <p:nvSpPr>
            <p:cNvPr id="22" name="TextBox 22"/>
            <p:cNvSpPr txBox="1"/>
            <p:nvPr/>
          </p:nvSpPr>
          <p:spPr>
            <a:xfrm>
              <a:off x="76200" y="38100"/>
              <a:ext cx="660400" cy="698500"/>
            </a:xfrm>
            <a:prstGeom prst="rect">
              <a:avLst/>
            </a:prstGeom>
          </p:spPr>
          <p:txBody>
            <a:bodyPr lIns="50800" tIns="50800" rIns="50800" bIns="50800" rtlCol="0" anchor="ctr"/>
            <a:lstStyle/>
            <a:p>
              <a:pPr marL="0" lvl="0" indent="0" algn="ctr">
                <a:lnSpc>
                  <a:spcPts val="2756"/>
                </a:lnSpc>
                <a:spcBef>
                  <a:spcPct val="0"/>
                </a:spcBef>
              </a:pPr>
              <a:endParaRPr/>
            </a:p>
          </p:txBody>
        </p:sp>
      </p:grpSp>
      <p:grpSp>
        <p:nvGrpSpPr>
          <p:cNvPr id="23" name="Group 23"/>
          <p:cNvGrpSpPr/>
          <p:nvPr/>
        </p:nvGrpSpPr>
        <p:grpSpPr>
          <a:xfrm>
            <a:off x="8980429" y="8224112"/>
            <a:ext cx="1159819" cy="1158389"/>
            <a:chOff x="0" y="0"/>
            <a:chExt cx="323431" cy="323032"/>
          </a:xfrm>
        </p:grpSpPr>
        <p:sp>
          <p:nvSpPr>
            <p:cNvPr id="24" name="Freeform 24"/>
            <p:cNvSpPr/>
            <p:nvPr/>
          </p:nvSpPr>
          <p:spPr>
            <a:xfrm>
              <a:off x="0" y="0"/>
              <a:ext cx="323431" cy="323032"/>
            </a:xfrm>
            <a:custGeom>
              <a:avLst/>
              <a:gdLst/>
              <a:ahLst/>
              <a:cxnLst/>
              <a:rect l="l" t="t" r="r" b="b"/>
              <a:pathLst>
                <a:path w="323431" h="323032">
                  <a:moveTo>
                    <a:pt x="0" y="0"/>
                  </a:moveTo>
                  <a:lnTo>
                    <a:pt x="323431" y="0"/>
                  </a:lnTo>
                  <a:lnTo>
                    <a:pt x="323431" y="323032"/>
                  </a:lnTo>
                  <a:lnTo>
                    <a:pt x="0" y="323032"/>
                  </a:lnTo>
                  <a:close/>
                </a:path>
              </a:pathLst>
            </a:custGeom>
            <a:solidFill>
              <a:srgbClr val="FFFFFF"/>
            </a:solidFill>
          </p:spPr>
          <p:txBody>
            <a:bodyPr/>
            <a:lstStyle/>
            <a:p>
              <a:endParaRPr lang="en-CA"/>
            </a:p>
          </p:txBody>
        </p:sp>
        <p:sp>
          <p:nvSpPr>
            <p:cNvPr id="25" name="TextBox 25"/>
            <p:cNvSpPr txBox="1"/>
            <p:nvPr/>
          </p:nvSpPr>
          <p:spPr>
            <a:xfrm>
              <a:off x="0" y="-114300"/>
              <a:ext cx="323431" cy="437332"/>
            </a:xfrm>
            <a:prstGeom prst="rect">
              <a:avLst/>
            </a:prstGeom>
          </p:spPr>
          <p:txBody>
            <a:bodyPr lIns="50800" tIns="50800" rIns="50800" bIns="50800" rtlCol="0" anchor="ctr"/>
            <a:lstStyle/>
            <a:p>
              <a:pPr algn="ctr">
                <a:lnSpc>
                  <a:spcPts val="8076"/>
                </a:lnSpc>
              </a:pPr>
              <a:endParaRPr/>
            </a:p>
          </p:txBody>
        </p:sp>
      </p:grpSp>
      <p:sp>
        <p:nvSpPr>
          <p:cNvPr id="26" name="Freeform 26"/>
          <p:cNvSpPr/>
          <p:nvPr/>
        </p:nvSpPr>
        <p:spPr>
          <a:xfrm>
            <a:off x="6495405" y="561383"/>
            <a:ext cx="828870" cy="669313"/>
          </a:xfrm>
          <a:custGeom>
            <a:avLst/>
            <a:gdLst/>
            <a:ahLst/>
            <a:cxnLst/>
            <a:rect l="l" t="t" r="r" b="b"/>
            <a:pathLst>
              <a:path w="828870" h="669313">
                <a:moveTo>
                  <a:pt x="0" y="0"/>
                </a:moveTo>
                <a:lnTo>
                  <a:pt x="828870" y="0"/>
                </a:lnTo>
                <a:lnTo>
                  <a:pt x="828870" y="669313"/>
                </a:lnTo>
                <a:lnTo>
                  <a:pt x="0" y="66931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CA"/>
          </a:p>
        </p:txBody>
      </p:sp>
      <p:sp>
        <p:nvSpPr>
          <p:cNvPr id="27" name="TextBox 27"/>
          <p:cNvSpPr txBox="1"/>
          <p:nvPr/>
        </p:nvSpPr>
        <p:spPr>
          <a:xfrm>
            <a:off x="1777219" y="3358829"/>
            <a:ext cx="6064231" cy="795212"/>
          </a:xfrm>
          <a:prstGeom prst="rect">
            <a:avLst/>
          </a:prstGeom>
        </p:spPr>
        <p:txBody>
          <a:bodyPr lIns="0" tIns="0" rIns="0" bIns="0" rtlCol="0" anchor="t">
            <a:spAutoFit/>
          </a:bodyPr>
          <a:lstStyle/>
          <a:p>
            <a:pPr marL="0" lvl="0" indent="0" algn="l">
              <a:lnSpc>
                <a:spcPts val="6569"/>
              </a:lnSpc>
              <a:spcBef>
                <a:spcPct val="0"/>
              </a:spcBef>
            </a:pPr>
            <a:r>
              <a:rPr lang="en-US" sz="4692" spc="-93">
                <a:solidFill>
                  <a:srgbClr val="B6110A"/>
                </a:solidFill>
                <a:latin typeface="Open Sauce Bold"/>
              </a:rPr>
              <a:t>Agenda</a:t>
            </a:r>
          </a:p>
        </p:txBody>
      </p:sp>
      <p:sp>
        <p:nvSpPr>
          <p:cNvPr id="28" name="Freeform 28"/>
          <p:cNvSpPr/>
          <p:nvPr/>
        </p:nvSpPr>
        <p:spPr>
          <a:xfrm>
            <a:off x="6495405" y="1462463"/>
            <a:ext cx="828870" cy="669313"/>
          </a:xfrm>
          <a:custGeom>
            <a:avLst/>
            <a:gdLst/>
            <a:ahLst/>
            <a:cxnLst/>
            <a:rect l="l" t="t" r="r" b="b"/>
            <a:pathLst>
              <a:path w="828870" h="669313">
                <a:moveTo>
                  <a:pt x="0" y="0"/>
                </a:moveTo>
                <a:lnTo>
                  <a:pt x="828870" y="0"/>
                </a:lnTo>
                <a:lnTo>
                  <a:pt x="828870" y="669313"/>
                </a:lnTo>
                <a:lnTo>
                  <a:pt x="0" y="66931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CA"/>
          </a:p>
        </p:txBody>
      </p:sp>
      <p:sp>
        <p:nvSpPr>
          <p:cNvPr id="29" name="Freeform 29"/>
          <p:cNvSpPr/>
          <p:nvPr/>
        </p:nvSpPr>
        <p:spPr>
          <a:xfrm>
            <a:off x="6495405" y="2360376"/>
            <a:ext cx="828870" cy="669313"/>
          </a:xfrm>
          <a:custGeom>
            <a:avLst/>
            <a:gdLst/>
            <a:ahLst/>
            <a:cxnLst/>
            <a:rect l="l" t="t" r="r" b="b"/>
            <a:pathLst>
              <a:path w="828870" h="669313">
                <a:moveTo>
                  <a:pt x="0" y="0"/>
                </a:moveTo>
                <a:lnTo>
                  <a:pt x="828870" y="0"/>
                </a:lnTo>
                <a:lnTo>
                  <a:pt x="828870" y="669313"/>
                </a:lnTo>
                <a:lnTo>
                  <a:pt x="0" y="66931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CA"/>
          </a:p>
        </p:txBody>
      </p:sp>
      <p:sp>
        <p:nvSpPr>
          <p:cNvPr id="30" name="Freeform 30"/>
          <p:cNvSpPr/>
          <p:nvPr/>
        </p:nvSpPr>
        <p:spPr>
          <a:xfrm>
            <a:off x="6495405" y="3258289"/>
            <a:ext cx="828870" cy="669313"/>
          </a:xfrm>
          <a:custGeom>
            <a:avLst/>
            <a:gdLst/>
            <a:ahLst/>
            <a:cxnLst/>
            <a:rect l="l" t="t" r="r" b="b"/>
            <a:pathLst>
              <a:path w="828870" h="669313">
                <a:moveTo>
                  <a:pt x="0" y="0"/>
                </a:moveTo>
                <a:lnTo>
                  <a:pt x="828870" y="0"/>
                </a:lnTo>
                <a:lnTo>
                  <a:pt x="828870" y="669312"/>
                </a:lnTo>
                <a:lnTo>
                  <a:pt x="0" y="66931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CA"/>
          </a:p>
        </p:txBody>
      </p:sp>
      <p:sp>
        <p:nvSpPr>
          <p:cNvPr id="31" name="Freeform 31"/>
          <p:cNvSpPr/>
          <p:nvPr/>
        </p:nvSpPr>
        <p:spPr>
          <a:xfrm>
            <a:off x="6495405" y="4156201"/>
            <a:ext cx="828870" cy="669313"/>
          </a:xfrm>
          <a:custGeom>
            <a:avLst/>
            <a:gdLst/>
            <a:ahLst/>
            <a:cxnLst/>
            <a:rect l="l" t="t" r="r" b="b"/>
            <a:pathLst>
              <a:path w="828870" h="669313">
                <a:moveTo>
                  <a:pt x="0" y="0"/>
                </a:moveTo>
                <a:lnTo>
                  <a:pt x="828870" y="0"/>
                </a:lnTo>
                <a:lnTo>
                  <a:pt x="828870" y="669313"/>
                </a:lnTo>
                <a:lnTo>
                  <a:pt x="0" y="66931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CA"/>
          </a:p>
        </p:txBody>
      </p:sp>
      <p:sp>
        <p:nvSpPr>
          <p:cNvPr id="32" name="Freeform 32"/>
          <p:cNvSpPr/>
          <p:nvPr/>
        </p:nvSpPr>
        <p:spPr>
          <a:xfrm>
            <a:off x="6495405" y="5054114"/>
            <a:ext cx="828870" cy="669313"/>
          </a:xfrm>
          <a:custGeom>
            <a:avLst/>
            <a:gdLst/>
            <a:ahLst/>
            <a:cxnLst/>
            <a:rect l="l" t="t" r="r" b="b"/>
            <a:pathLst>
              <a:path w="828870" h="669313">
                <a:moveTo>
                  <a:pt x="0" y="0"/>
                </a:moveTo>
                <a:lnTo>
                  <a:pt x="828870" y="0"/>
                </a:lnTo>
                <a:lnTo>
                  <a:pt x="828870" y="669313"/>
                </a:lnTo>
                <a:lnTo>
                  <a:pt x="0" y="66931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CA"/>
          </a:p>
        </p:txBody>
      </p:sp>
      <p:sp>
        <p:nvSpPr>
          <p:cNvPr id="33" name="Freeform 33"/>
          <p:cNvSpPr/>
          <p:nvPr/>
        </p:nvSpPr>
        <p:spPr>
          <a:xfrm>
            <a:off x="6495405" y="5952027"/>
            <a:ext cx="828870" cy="669313"/>
          </a:xfrm>
          <a:custGeom>
            <a:avLst/>
            <a:gdLst/>
            <a:ahLst/>
            <a:cxnLst/>
            <a:rect l="l" t="t" r="r" b="b"/>
            <a:pathLst>
              <a:path w="828870" h="669313">
                <a:moveTo>
                  <a:pt x="0" y="0"/>
                </a:moveTo>
                <a:lnTo>
                  <a:pt x="828870" y="0"/>
                </a:lnTo>
                <a:lnTo>
                  <a:pt x="828870" y="669313"/>
                </a:lnTo>
                <a:lnTo>
                  <a:pt x="0" y="66931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CA"/>
          </a:p>
        </p:txBody>
      </p:sp>
      <p:sp>
        <p:nvSpPr>
          <p:cNvPr id="34" name="Freeform 34"/>
          <p:cNvSpPr/>
          <p:nvPr/>
        </p:nvSpPr>
        <p:spPr>
          <a:xfrm>
            <a:off x="6495405" y="6849940"/>
            <a:ext cx="828870" cy="669313"/>
          </a:xfrm>
          <a:custGeom>
            <a:avLst/>
            <a:gdLst/>
            <a:ahLst/>
            <a:cxnLst/>
            <a:rect l="l" t="t" r="r" b="b"/>
            <a:pathLst>
              <a:path w="828870" h="669313">
                <a:moveTo>
                  <a:pt x="0" y="0"/>
                </a:moveTo>
                <a:lnTo>
                  <a:pt x="828870" y="0"/>
                </a:lnTo>
                <a:lnTo>
                  <a:pt x="828870" y="669313"/>
                </a:lnTo>
                <a:lnTo>
                  <a:pt x="0" y="66931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CA"/>
          </a:p>
        </p:txBody>
      </p:sp>
      <p:sp>
        <p:nvSpPr>
          <p:cNvPr id="35" name="Freeform 35"/>
          <p:cNvSpPr/>
          <p:nvPr/>
        </p:nvSpPr>
        <p:spPr>
          <a:xfrm>
            <a:off x="6495405" y="7747853"/>
            <a:ext cx="828870" cy="669313"/>
          </a:xfrm>
          <a:custGeom>
            <a:avLst/>
            <a:gdLst/>
            <a:ahLst/>
            <a:cxnLst/>
            <a:rect l="l" t="t" r="r" b="b"/>
            <a:pathLst>
              <a:path w="828870" h="669313">
                <a:moveTo>
                  <a:pt x="0" y="0"/>
                </a:moveTo>
                <a:lnTo>
                  <a:pt x="828870" y="0"/>
                </a:lnTo>
                <a:lnTo>
                  <a:pt x="828870" y="669313"/>
                </a:lnTo>
                <a:lnTo>
                  <a:pt x="0" y="66931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CA"/>
          </a:p>
        </p:txBody>
      </p:sp>
      <p:sp>
        <p:nvSpPr>
          <p:cNvPr id="36" name="Freeform 36"/>
          <p:cNvSpPr/>
          <p:nvPr/>
        </p:nvSpPr>
        <p:spPr>
          <a:xfrm>
            <a:off x="6495405" y="8645766"/>
            <a:ext cx="828870" cy="669313"/>
          </a:xfrm>
          <a:custGeom>
            <a:avLst/>
            <a:gdLst/>
            <a:ahLst/>
            <a:cxnLst/>
            <a:rect l="l" t="t" r="r" b="b"/>
            <a:pathLst>
              <a:path w="828870" h="669313">
                <a:moveTo>
                  <a:pt x="0" y="0"/>
                </a:moveTo>
                <a:lnTo>
                  <a:pt x="828870" y="0"/>
                </a:lnTo>
                <a:lnTo>
                  <a:pt x="828870" y="669313"/>
                </a:lnTo>
                <a:lnTo>
                  <a:pt x="0" y="66931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CA"/>
          </a:p>
        </p:txBody>
      </p:sp>
      <p:sp>
        <p:nvSpPr>
          <p:cNvPr id="37" name="Freeform 37"/>
          <p:cNvSpPr/>
          <p:nvPr/>
        </p:nvSpPr>
        <p:spPr>
          <a:xfrm>
            <a:off x="6495405" y="9543679"/>
            <a:ext cx="828870" cy="669313"/>
          </a:xfrm>
          <a:custGeom>
            <a:avLst/>
            <a:gdLst/>
            <a:ahLst/>
            <a:cxnLst/>
            <a:rect l="l" t="t" r="r" b="b"/>
            <a:pathLst>
              <a:path w="828870" h="669313">
                <a:moveTo>
                  <a:pt x="0" y="0"/>
                </a:moveTo>
                <a:lnTo>
                  <a:pt x="828870" y="0"/>
                </a:lnTo>
                <a:lnTo>
                  <a:pt x="828870" y="669313"/>
                </a:lnTo>
                <a:lnTo>
                  <a:pt x="0" y="66931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CA"/>
          </a:p>
        </p:txBody>
      </p:sp>
      <p:sp>
        <p:nvSpPr>
          <p:cNvPr id="38" name="TextBox 38"/>
          <p:cNvSpPr txBox="1"/>
          <p:nvPr/>
        </p:nvSpPr>
        <p:spPr>
          <a:xfrm>
            <a:off x="7745280" y="618544"/>
            <a:ext cx="3630117" cy="497841"/>
          </a:xfrm>
          <a:prstGeom prst="rect">
            <a:avLst/>
          </a:prstGeom>
        </p:spPr>
        <p:txBody>
          <a:bodyPr lIns="0" tIns="0" rIns="0" bIns="0" rtlCol="0" anchor="t">
            <a:spAutoFit/>
          </a:bodyPr>
          <a:lstStyle/>
          <a:p>
            <a:pPr algn="ctr">
              <a:lnSpc>
                <a:spcPts val="4059"/>
              </a:lnSpc>
              <a:spcBef>
                <a:spcPct val="0"/>
              </a:spcBef>
            </a:pPr>
            <a:r>
              <a:rPr lang="en-US" sz="2899">
                <a:solidFill>
                  <a:srgbClr val="B6110A"/>
                </a:solidFill>
                <a:latin typeface="Open Sans Bold"/>
              </a:rPr>
              <a:t>Executive Summary</a:t>
            </a:r>
          </a:p>
        </p:txBody>
      </p:sp>
      <p:sp>
        <p:nvSpPr>
          <p:cNvPr id="39" name="TextBox 39"/>
          <p:cNvSpPr txBox="1"/>
          <p:nvPr/>
        </p:nvSpPr>
        <p:spPr>
          <a:xfrm>
            <a:off x="7707528" y="1499631"/>
            <a:ext cx="3705622" cy="1012191"/>
          </a:xfrm>
          <a:prstGeom prst="rect">
            <a:avLst/>
          </a:prstGeom>
        </p:spPr>
        <p:txBody>
          <a:bodyPr lIns="0" tIns="0" rIns="0" bIns="0" rtlCol="0" anchor="t">
            <a:spAutoFit/>
          </a:bodyPr>
          <a:lstStyle/>
          <a:p>
            <a:pPr algn="ctr">
              <a:lnSpc>
                <a:spcPts val="4059"/>
              </a:lnSpc>
            </a:pPr>
            <a:r>
              <a:rPr lang="en-US" sz="2899">
                <a:solidFill>
                  <a:srgbClr val="B6110A"/>
                </a:solidFill>
                <a:latin typeface="Open Sans Bold"/>
              </a:rPr>
              <a:t>Research Objectives</a:t>
            </a:r>
          </a:p>
          <a:p>
            <a:pPr algn="ctr">
              <a:lnSpc>
                <a:spcPts val="4059"/>
              </a:lnSpc>
              <a:spcBef>
                <a:spcPct val="0"/>
              </a:spcBef>
            </a:pPr>
            <a:endParaRPr lang="en-US" sz="2899">
              <a:solidFill>
                <a:srgbClr val="B6110A"/>
              </a:solidFill>
              <a:latin typeface="Open Sans Bold"/>
            </a:endParaRPr>
          </a:p>
        </p:txBody>
      </p:sp>
      <p:sp>
        <p:nvSpPr>
          <p:cNvPr id="40" name="TextBox 40"/>
          <p:cNvSpPr txBox="1"/>
          <p:nvPr/>
        </p:nvSpPr>
        <p:spPr>
          <a:xfrm>
            <a:off x="7745280" y="2410346"/>
            <a:ext cx="2915417" cy="490327"/>
          </a:xfrm>
          <a:prstGeom prst="rect">
            <a:avLst/>
          </a:prstGeom>
        </p:spPr>
        <p:txBody>
          <a:bodyPr wrap="square" lIns="0" tIns="0" rIns="0" bIns="0" rtlCol="0" anchor="t">
            <a:spAutoFit/>
          </a:bodyPr>
          <a:lstStyle/>
          <a:p>
            <a:pPr algn="ctr">
              <a:lnSpc>
                <a:spcPts val="4059"/>
              </a:lnSpc>
              <a:spcBef>
                <a:spcPct val="0"/>
              </a:spcBef>
            </a:pPr>
            <a:r>
              <a:rPr lang="en-US" sz="2899" dirty="0">
                <a:solidFill>
                  <a:srgbClr val="B6110A"/>
                </a:solidFill>
                <a:latin typeface="Open Sans Bold"/>
              </a:rPr>
              <a:t>Introduction</a:t>
            </a:r>
          </a:p>
        </p:txBody>
      </p:sp>
      <p:sp>
        <p:nvSpPr>
          <p:cNvPr id="41" name="TextBox 41"/>
          <p:cNvSpPr txBox="1"/>
          <p:nvPr/>
        </p:nvSpPr>
        <p:spPr>
          <a:xfrm>
            <a:off x="7690996" y="3278837"/>
            <a:ext cx="2605102" cy="490327"/>
          </a:xfrm>
          <a:prstGeom prst="rect">
            <a:avLst/>
          </a:prstGeom>
        </p:spPr>
        <p:txBody>
          <a:bodyPr wrap="square" lIns="0" tIns="0" rIns="0" bIns="0" rtlCol="0" anchor="t">
            <a:spAutoFit/>
          </a:bodyPr>
          <a:lstStyle/>
          <a:p>
            <a:pPr algn="ctr">
              <a:lnSpc>
                <a:spcPts val="4059"/>
              </a:lnSpc>
              <a:spcBef>
                <a:spcPct val="0"/>
              </a:spcBef>
            </a:pPr>
            <a:r>
              <a:rPr lang="en-US" sz="2899" dirty="0">
                <a:solidFill>
                  <a:srgbClr val="B6110A"/>
                </a:solidFill>
                <a:latin typeface="Open Sans Bold"/>
              </a:rPr>
              <a:t>Problems</a:t>
            </a:r>
          </a:p>
        </p:txBody>
      </p:sp>
      <p:sp>
        <p:nvSpPr>
          <p:cNvPr id="42" name="TextBox 42"/>
          <p:cNvSpPr txBox="1"/>
          <p:nvPr/>
        </p:nvSpPr>
        <p:spPr>
          <a:xfrm>
            <a:off x="7745280" y="5127362"/>
            <a:ext cx="2679700" cy="497841"/>
          </a:xfrm>
          <a:prstGeom prst="rect">
            <a:avLst/>
          </a:prstGeom>
        </p:spPr>
        <p:txBody>
          <a:bodyPr lIns="0" tIns="0" rIns="0" bIns="0" rtlCol="0" anchor="t">
            <a:spAutoFit/>
          </a:bodyPr>
          <a:lstStyle/>
          <a:p>
            <a:pPr algn="ctr">
              <a:lnSpc>
                <a:spcPts val="4059"/>
              </a:lnSpc>
              <a:spcBef>
                <a:spcPct val="0"/>
              </a:spcBef>
            </a:pPr>
            <a:r>
              <a:rPr lang="en-US" sz="2899">
                <a:solidFill>
                  <a:srgbClr val="B6110A"/>
                </a:solidFill>
                <a:latin typeface="Open Sans Bold"/>
              </a:rPr>
              <a:t>SWOT Analysis</a:t>
            </a:r>
          </a:p>
        </p:txBody>
      </p:sp>
      <p:sp>
        <p:nvSpPr>
          <p:cNvPr id="43" name="TextBox 43"/>
          <p:cNvSpPr txBox="1"/>
          <p:nvPr/>
        </p:nvSpPr>
        <p:spPr>
          <a:xfrm>
            <a:off x="7761542" y="4164250"/>
            <a:ext cx="3396159" cy="497841"/>
          </a:xfrm>
          <a:prstGeom prst="rect">
            <a:avLst/>
          </a:prstGeom>
        </p:spPr>
        <p:txBody>
          <a:bodyPr lIns="0" tIns="0" rIns="0" bIns="0" rtlCol="0" anchor="t">
            <a:spAutoFit/>
          </a:bodyPr>
          <a:lstStyle/>
          <a:p>
            <a:pPr algn="ctr">
              <a:lnSpc>
                <a:spcPts val="4059"/>
              </a:lnSpc>
              <a:spcBef>
                <a:spcPct val="0"/>
              </a:spcBef>
            </a:pPr>
            <a:r>
              <a:rPr lang="en-US" sz="2899">
                <a:solidFill>
                  <a:srgbClr val="B6110A"/>
                </a:solidFill>
                <a:latin typeface="Open Sans Bold"/>
              </a:rPr>
              <a:t>Industry Overview</a:t>
            </a:r>
          </a:p>
        </p:txBody>
      </p:sp>
      <p:sp>
        <p:nvSpPr>
          <p:cNvPr id="44" name="TextBox 44"/>
          <p:cNvSpPr txBox="1"/>
          <p:nvPr/>
        </p:nvSpPr>
        <p:spPr>
          <a:xfrm>
            <a:off x="7745280" y="5965195"/>
            <a:ext cx="3011587" cy="497841"/>
          </a:xfrm>
          <a:prstGeom prst="rect">
            <a:avLst/>
          </a:prstGeom>
        </p:spPr>
        <p:txBody>
          <a:bodyPr lIns="0" tIns="0" rIns="0" bIns="0" rtlCol="0" anchor="t">
            <a:spAutoFit/>
          </a:bodyPr>
          <a:lstStyle/>
          <a:p>
            <a:pPr algn="ctr">
              <a:lnSpc>
                <a:spcPts val="4059"/>
              </a:lnSpc>
              <a:spcBef>
                <a:spcPct val="0"/>
              </a:spcBef>
            </a:pPr>
            <a:r>
              <a:rPr lang="en-US" sz="2899">
                <a:solidFill>
                  <a:srgbClr val="B6110A"/>
                </a:solidFill>
                <a:latin typeface="Open Sans Bold"/>
              </a:rPr>
              <a:t>Price Perception</a:t>
            </a:r>
          </a:p>
        </p:txBody>
      </p:sp>
      <p:sp>
        <p:nvSpPr>
          <p:cNvPr id="45" name="TextBox 45"/>
          <p:cNvSpPr txBox="1"/>
          <p:nvPr/>
        </p:nvSpPr>
        <p:spPr>
          <a:xfrm>
            <a:off x="7745280" y="6876904"/>
            <a:ext cx="2988171" cy="497841"/>
          </a:xfrm>
          <a:prstGeom prst="rect">
            <a:avLst/>
          </a:prstGeom>
        </p:spPr>
        <p:txBody>
          <a:bodyPr lIns="0" tIns="0" rIns="0" bIns="0" rtlCol="0" anchor="t">
            <a:spAutoFit/>
          </a:bodyPr>
          <a:lstStyle/>
          <a:p>
            <a:pPr algn="ctr">
              <a:lnSpc>
                <a:spcPts val="4059"/>
              </a:lnSpc>
              <a:spcBef>
                <a:spcPct val="0"/>
              </a:spcBef>
            </a:pPr>
            <a:r>
              <a:rPr lang="en-US" sz="2899">
                <a:solidFill>
                  <a:srgbClr val="B6110A"/>
                </a:solidFill>
                <a:latin typeface="Open Sans Bold"/>
              </a:rPr>
              <a:t>External Factors</a:t>
            </a:r>
          </a:p>
        </p:txBody>
      </p:sp>
      <p:sp>
        <p:nvSpPr>
          <p:cNvPr id="46" name="TextBox 46"/>
          <p:cNvSpPr txBox="1"/>
          <p:nvPr/>
        </p:nvSpPr>
        <p:spPr>
          <a:xfrm>
            <a:off x="7467600" y="8654694"/>
            <a:ext cx="4791726" cy="490327"/>
          </a:xfrm>
          <a:prstGeom prst="rect">
            <a:avLst/>
          </a:prstGeom>
        </p:spPr>
        <p:txBody>
          <a:bodyPr wrap="square" lIns="0" tIns="0" rIns="0" bIns="0" rtlCol="0" anchor="t">
            <a:spAutoFit/>
          </a:bodyPr>
          <a:lstStyle/>
          <a:p>
            <a:pPr algn="ctr">
              <a:lnSpc>
                <a:spcPts val="4059"/>
              </a:lnSpc>
              <a:spcBef>
                <a:spcPct val="0"/>
              </a:spcBef>
            </a:pPr>
            <a:r>
              <a:rPr lang="en-US" sz="2899" dirty="0">
                <a:solidFill>
                  <a:srgbClr val="B6110A"/>
                </a:solidFill>
                <a:latin typeface="Open Sans Bold"/>
              </a:rPr>
              <a:t>Promotional Strategies</a:t>
            </a:r>
          </a:p>
        </p:txBody>
      </p:sp>
      <p:sp>
        <p:nvSpPr>
          <p:cNvPr id="47" name="TextBox 47"/>
          <p:cNvSpPr txBox="1"/>
          <p:nvPr/>
        </p:nvSpPr>
        <p:spPr>
          <a:xfrm>
            <a:off x="7705074" y="9600840"/>
            <a:ext cx="5922764" cy="497841"/>
          </a:xfrm>
          <a:prstGeom prst="rect">
            <a:avLst/>
          </a:prstGeom>
        </p:spPr>
        <p:txBody>
          <a:bodyPr lIns="0" tIns="0" rIns="0" bIns="0" rtlCol="0" anchor="t">
            <a:spAutoFit/>
          </a:bodyPr>
          <a:lstStyle/>
          <a:p>
            <a:pPr algn="ctr">
              <a:lnSpc>
                <a:spcPts val="4059"/>
              </a:lnSpc>
              <a:spcBef>
                <a:spcPct val="0"/>
              </a:spcBef>
            </a:pPr>
            <a:r>
              <a:rPr lang="en-US" sz="2899">
                <a:solidFill>
                  <a:srgbClr val="B6110A"/>
                </a:solidFill>
                <a:latin typeface="Open Sans Bold"/>
              </a:rPr>
              <a:t>Recommendations &amp; Conclusion</a:t>
            </a:r>
          </a:p>
        </p:txBody>
      </p:sp>
      <p:sp>
        <p:nvSpPr>
          <p:cNvPr id="48" name="TextBox 48"/>
          <p:cNvSpPr txBox="1"/>
          <p:nvPr/>
        </p:nvSpPr>
        <p:spPr>
          <a:xfrm>
            <a:off x="7705074" y="7784320"/>
            <a:ext cx="3260924" cy="497841"/>
          </a:xfrm>
          <a:prstGeom prst="rect">
            <a:avLst/>
          </a:prstGeom>
        </p:spPr>
        <p:txBody>
          <a:bodyPr lIns="0" tIns="0" rIns="0" bIns="0" rtlCol="0" anchor="t">
            <a:spAutoFit/>
          </a:bodyPr>
          <a:lstStyle/>
          <a:p>
            <a:pPr algn="ctr">
              <a:lnSpc>
                <a:spcPts val="4059"/>
              </a:lnSpc>
              <a:spcBef>
                <a:spcPct val="0"/>
              </a:spcBef>
            </a:pPr>
            <a:r>
              <a:rPr lang="en-US" sz="2899">
                <a:solidFill>
                  <a:srgbClr val="B6110A"/>
                </a:solidFill>
                <a:latin typeface="Open Sans Bold"/>
              </a:rPr>
              <a:t>Vivi Data Analysis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1499745" y="2984395"/>
            <a:ext cx="11412461" cy="3192749"/>
            <a:chOff x="0" y="0"/>
            <a:chExt cx="3005751" cy="840889"/>
          </a:xfrm>
        </p:grpSpPr>
        <p:sp>
          <p:nvSpPr>
            <p:cNvPr id="3" name="Freeform 3"/>
            <p:cNvSpPr/>
            <p:nvPr/>
          </p:nvSpPr>
          <p:spPr>
            <a:xfrm>
              <a:off x="0" y="0"/>
              <a:ext cx="3005751" cy="840889"/>
            </a:xfrm>
            <a:custGeom>
              <a:avLst/>
              <a:gdLst/>
              <a:ahLst/>
              <a:cxnLst/>
              <a:rect l="l" t="t" r="r" b="b"/>
              <a:pathLst>
                <a:path w="3005751" h="840889">
                  <a:moveTo>
                    <a:pt x="0" y="0"/>
                  </a:moveTo>
                  <a:lnTo>
                    <a:pt x="3005751" y="0"/>
                  </a:lnTo>
                  <a:lnTo>
                    <a:pt x="3005751" y="840889"/>
                  </a:lnTo>
                  <a:lnTo>
                    <a:pt x="0" y="840889"/>
                  </a:lnTo>
                  <a:close/>
                </a:path>
              </a:pathLst>
            </a:custGeom>
            <a:solidFill>
              <a:srgbClr val="AB1009"/>
            </a:solidFill>
          </p:spPr>
          <p:txBody>
            <a:bodyPr/>
            <a:lstStyle/>
            <a:p>
              <a:endParaRPr lang="en-CA"/>
            </a:p>
          </p:txBody>
        </p:sp>
        <p:sp>
          <p:nvSpPr>
            <p:cNvPr id="4" name="TextBox 4"/>
            <p:cNvSpPr txBox="1"/>
            <p:nvPr/>
          </p:nvSpPr>
          <p:spPr>
            <a:xfrm>
              <a:off x="0" y="-19050"/>
              <a:ext cx="3005751" cy="859939"/>
            </a:xfrm>
            <a:prstGeom prst="rect">
              <a:avLst/>
            </a:prstGeom>
          </p:spPr>
          <p:txBody>
            <a:bodyPr lIns="50800" tIns="50800" rIns="50800" bIns="50800" rtlCol="0" anchor="ctr"/>
            <a:lstStyle/>
            <a:p>
              <a:pPr algn="ctr">
                <a:lnSpc>
                  <a:spcPts val="2859"/>
                </a:lnSpc>
              </a:pPr>
              <a:endParaRPr/>
            </a:p>
          </p:txBody>
        </p:sp>
      </p:grpSp>
      <p:sp>
        <p:nvSpPr>
          <p:cNvPr id="5" name="Freeform 5"/>
          <p:cNvSpPr/>
          <p:nvPr/>
        </p:nvSpPr>
        <p:spPr>
          <a:xfrm>
            <a:off x="1988742" y="858513"/>
            <a:ext cx="14310517" cy="7444513"/>
          </a:xfrm>
          <a:custGeom>
            <a:avLst/>
            <a:gdLst/>
            <a:ahLst/>
            <a:cxnLst/>
            <a:rect l="l" t="t" r="r" b="b"/>
            <a:pathLst>
              <a:path w="14310517" h="7444513">
                <a:moveTo>
                  <a:pt x="0" y="0"/>
                </a:moveTo>
                <a:lnTo>
                  <a:pt x="14310516" y="0"/>
                </a:lnTo>
                <a:lnTo>
                  <a:pt x="14310516" y="7444513"/>
                </a:lnTo>
                <a:lnTo>
                  <a:pt x="0" y="7444513"/>
                </a:lnTo>
                <a:lnTo>
                  <a:pt x="0" y="0"/>
                </a:lnTo>
                <a:close/>
              </a:path>
            </a:pathLst>
          </a:custGeom>
          <a:blipFill>
            <a:blip r:embed="rId3"/>
            <a:stretch>
              <a:fillRect/>
            </a:stretch>
          </a:blipFill>
          <a:ln cap="sq">
            <a:noFill/>
            <a:prstDash val="solid"/>
            <a:miter/>
          </a:ln>
        </p:spPr>
        <p:txBody>
          <a:bodyPr/>
          <a:lstStyle/>
          <a:p>
            <a:endParaRPr lang="en-CA"/>
          </a:p>
        </p:txBody>
      </p:sp>
      <p:sp>
        <p:nvSpPr>
          <p:cNvPr id="6" name="Freeform 6"/>
          <p:cNvSpPr/>
          <p:nvPr/>
        </p:nvSpPr>
        <p:spPr>
          <a:xfrm rot="2205683" flipH="1">
            <a:off x="-1143750" y="-1801904"/>
            <a:ext cx="4230599" cy="4713760"/>
          </a:xfrm>
          <a:custGeom>
            <a:avLst/>
            <a:gdLst/>
            <a:ahLst/>
            <a:cxnLst/>
            <a:rect l="l" t="t" r="r" b="b"/>
            <a:pathLst>
              <a:path w="4230599" h="4713760">
                <a:moveTo>
                  <a:pt x="4230600" y="0"/>
                </a:moveTo>
                <a:lnTo>
                  <a:pt x="0" y="0"/>
                </a:lnTo>
                <a:lnTo>
                  <a:pt x="0" y="4713760"/>
                </a:lnTo>
                <a:lnTo>
                  <a:pt x="4230600" y="4713760"/>
                </a:lnTo>
                <a:lnTo>
                  <a:pt x="423060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CA"/>
          </a:p>
        </p:txBody>
      </p:sp>
      <p:sp>
        <p:nvSpPr>
          <p:cNvPr id="7" name="Freeform 7"/>
          <p:cNvSpPr/>
          <p:nvPr/>
        </p:nvSpPr>
        <p:spPr>
          <a:xfrm>
            <a:off x="15784908" y="8303026"/>
            <a:ext cx="2503092" cy="2111984"/>
          </a:xfrm>
          <a:custGeom>
            <a:avLst/>
            <a:gdLst/>
            <a:ahLst/>
            <a:cxnLst/>
            <a:rect l="l" t="t" r="r" b="b"/>
            <a:pathLst>
              <a:path w="2503092" h="2111984">
                <a:moveTo>
                  <a:pt x="0" y="0"/>
                </a:moveTo>
                <a:lnTo>
                  <a:pt x="2503092" y="0"/>
                </a:lnTo>
                <a:lnTo>
                  <a:pt x="2503092" y="2111984"/>
                </a:lnTo>
                <a:lnTo>
                  <a:pt x="0" y="211198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CA"/>
          </a:p>
        </p:txBody>
      </p:sp>
      <p:sp>
        <p:nvSpPr>
          <p:cNvPr id="8" name="TextBox 8"/>
          <p:cNvSpPr txBox="1"/>
          <p:nvPr/>
        </p:nvSpPr>
        <p:spPr>
          <a:xfrm>
            <a:off x="0" y="450201"/>
            <a:ext cx="2337714" cy="903797"/>
          </a:xfrm>
          <a:prstGeom prst="rect">
            <a:avLst/>
          </a:prstGeom>
        </p:spPr>
        <p:txBody>
          <a:bodyPr lIns="0" tIns="0" rIns="0" bIns="0" rtlCol="0" anchor="t">
            <a:spAutoFit/>
          </a:bodyPr>
          <a:lstStyle/>
          <a:p>
            <a:pPr marL="0" lvl="0" indent="0" algn="ctr">
              <a:lnSpc>
                <a:spcPts val="7409"/>
              </a:lnSpc>
              <a:spcBef>
                <a:spcPct val="0"/>
              </a:spcBef>
            </a:pPr>
            <a:r>
              <a:rPr lang="en-US" sz="5292" spc="-105">
                <a:solidFill>
                  <a:srgbClr val="FFFFFF"/>
                </a:solidFill>
                <a:latin typeface="Open Sauce Bold"/>
              </a:rPr>
              <a:t>Age</a:t>
            </a:r>
          </a:p>
        </p:txBody>
      </p:sp>
      <p:sp>
        <p:nvSpPr>
          <p:cNvPr id="9" name="TextBox 9"/>
          <p:cNvSpPr txBox="1"/>
          <p:nvPr/>
        </p:nvSpPr>
        <p:spPr>
          <a:xfrm>
            <a:off x="2678399" y="8850608"/>
            <a:ext cx="2714447" cy="407692"/>
          </a:xfrm>
          <a:prstGeom prst="rect">
            <a:avLst/>
          </a:prstGeom>
        </p:spPr>
        <p:txBody>
          <a:bodyPr lIns="0" tIns="0" rIns="0" bIns="0" rtlCol="0" anchor="t">
            <a:spAutoFit/>
          </a:bodyPr>
          <a:lstStyle/>
          <a:p>
            <a:pPr algn="just">
              <a:lnSpc>
                <a:spcPts val="3449"/>
              </a:lnSpc>
            </a:pPr>
            <a:r>
              <a:rPr lang="en-US" sz="2299">
                <a:solidFill>
                  <a:srgbClr val="AB1009"/>
                </a:solidFill>
                <a:latin typeface="Open Sauce Bold"/>
              </a:rPr>
              <a:t>Costo -</a:t>
            </a:r>
            <a:r>
              <a:rPr lang="en-US" sz="2299">
                <a:solidFill>
                  <a:srgbClr val="343432"/>
                </a:solidFill>
                <a:latin typeface="Open Sauce Bold"/>
              </a:rPr>
              <a:t>  </a:t>
            </a:r>
            <a:r>
              <a:rPr lang="en-US" sz="2299">
                <a:solidFill>
                  <a:srgbClr val="000000"/>
                </a:solidFill>
                <a:latin typeface="Open Sauce Bold"/>
              </a:rPr>
              <a:t>35 to 49</a:t>
            </a:r>
          </a:p>
        </p:txBody>
      </p:sp>
      <p:sp>
        <p:nvSpPr>
          <p:cNvPr id="10" name="TextBox 10"/>
          <p:cNvSpPr txBox="1"/>
          <p:nvPr/>
        </p:nvSpPr>
        <p:spPr>
          <a:xfrm>
            <a:off x="11484540" y="8822033"/>
            <a:ext cx="4125062" cy="407692"/>
          </a:xfrm>
          <a:prstGeom prst="rect">
            <a:avLst/>
          </a:prstGeom>
        </p:spPr>
        <p:txBody>
          <a:bodyPr lIns="0" tIns="0" rIns="0" bIns="0" rtlCol="0" anchor="t">
            <a:spAutoFit/>
          </a:bodyPr>
          <a:lstStyle/>
          <a:p>
            <a:pPr algn="just">
              <a:lnSpc>
                <a:spcPts val="3449"/>
              </a:lnSpc>
            </a:pPr>
            <a:r>
              <a:rPr lang="en-US" sz="2299">
                <a:solidFill>
                  <a:srgbClr val="AB1009"/>
                </a:solidFill>
                <a:latin typeface="Open Sauce Bold"/>
              </a:rPr>
              <a:t>Metro -</a:t>
            </a:r>
            <a:r>
              <a:rPr lang="en-US" sz="2299">
                <a:solidFill>
                  <a:srgbClr val="000000"/>
                </a:solidFill>
                <a:latin typeface="Open Sauce Bold"/>
              </a:rPr>
              <a:t> 50 to  64  and  65+</a:t>
            </a:r>
          </a:p>
        </p:txBody>
      </p:sp>
      <p:sp>
        <p:nvSpPr>
          <p:cNvPr id="11" name="TextBox 11"/>
          <p:cNvSpPr txBox="1"/>
          <p:nvPr/>
        </p:nvSpPr>
        <p:spPr>
          <a:xfrm>
            <a:off x="5946897" y="8850608"/>
            <a:ext cx="4985193" cy="407692"/>
          </a:xfrm>
          <a:prstGeom prst="rect">
            <a:avLst/>
          </a:prstGeom>
        </p:spPr>
        <p:txBody>
          <a:bodyPr lIns="0" tIns="0" rIns="0" bIns="0" rtlCol="0" anchor="t">
            <a:spAutoFit/>
          </a:bodyPr>
          <a:lstStyle/>
          <a:p>
            <a:pPr algn="just">
              <a:lnSpc>
                <a:spcPts val="3449"/>
              </a:lnSpc>
            </a:pPr>
            <a:r>
              <a:rPr lang="en-US" sz="2299">
                <a:solidFill>
                  <a:srgbClr val="AB1009"/>
                </a:solidFill>
                <a:latin typeface="Open Sauce Bold"/>
              </a:rPr>
              <a:t>Walmart -</a:t>
            </a:r>
            <a:r>
              <a:rPr lang="en-US" sz="2299">
                <a:solidFill>
                  <a:srgbClr val="000000"/>
                </a:solidFill>
                <a:latin typeface="Open Sauce Bold"/>
              </a:rPr>
              <a:t>  18 to 34 and  35 to 49</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9258300"/>
            <a:ext cx="18288000" cy="3086100"/>
            <a:chOff x="0" y="0"/>
            <a:chExt cx="4816593" cy="812800"/>
          </a:xfrm>
        </p:grpSpPr>
        <p:sp>
          <p:nvSpPr>
            <p:cNvPr id="3" name="Freeform 3"/>
            <p:cNvSpPr/>
            <p:nvPr/>
          </p:nvSpPr>
          <p:spPr>
            <a:xfrm>
              <a:off x="0" y="0"/>
              <a:ext cx="4816592" cy="812800"/>
            </a:xfrm>
            <a:custGeom>
              <a:avLst/>
              <a:gdLst/>
              <a:ahLst/>
              <a:cxnLst/>
              <a:rect l="l" t="t" r="r" b="b"/>
              <a:pathLst>
                <a:path w="4816592" h="812800">
                  <a:moveTo>
                    <a:pt x="0" y="0"/>
                  </a:moveTo>
                  <a:lnTo>
                    <a:pt x="4816592" y="0"/>
                  </a:lnTo>
                  <a:lnTo>
                    <a:pt x="4816592" y="812800"/>
                  </a:lnTo>
                  <a:lnTo>
                    <a:pt x="0" y="812800"/>
                  </a:lnTo>
                  <a:close/>
                </a:path>
              </a:pathLst>
            </a:custGeom>
            <a:solidFill>
              <a:srgbClr val="AB1009"/>
            </a:solidFill>
          </p:spPr>
          <p:txBody>
            <a:bodyPr/>
            <a:lstStyle/>
            <a:p>
              <a:endParaRPr lang="en-CA"/>
            </a:p>
          </p:txBody>
        </p:sp>
        <p:sp>
          <p:nvSpPr>
            <p:cNvPr id="4" name="TextBox 4"/>
            <p:cNvSpPr txBox="1"/>
            <p:nvPr/>
          </p:nvSpPr>
          <p:spPr>
            <a:xfrm>
              <a:off x="0" y="-19050"/>
              <a:ext cx="4816593" cy="831850"/>
            </a:xfrm>
            <a:prstGeom prst="rect">
              <a:avLst/>
            </a:prstGeom>
          </p:spPr>
          <p:txBody>
            <a:bodyPr lIns="50800" tIns="50800" rIns="50800" bIns="50800" rtlCol="0" anchor="ctr"/>
            <a:lstStyle/>
            <a:p>
              <a:pPr algn="ctr">
                <a:lnSpc>
                  <a:spcPts val="2859"/>
                </a:lnSpc>
              </a:pPr>
              <a:endParaRPr/>
            </a:p>
          </p:txBody>
        </p:sp>
      </p:grpSp>
      <p:sp>
        <p:nvSpPr>
          <p:cNvPr id="5" name="Freeform 5"/>
          <p:cNvSpPr/>
          <p:nvPr/>
        </p:nvSpPr>
        <p:spPr>
          <a:xfrm>
            <a:off x="15899005" y="-1331802"/>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CA"/>
          </a:p>
        </p:txBody>
      </p:sp>
      <p:sp>
        <p:nvSpPr>
          <p:cNvPr id="6" name="Freeform 6"/>
          <p:cNvSpPr/>
          <p:nvPr/>
        </p:nvSpPr>
        <p:spPr>
          <a:xfrm>
            <a:off x="499720" y="5773129"/>
            <a:ext cx="4089083" cy="4114800"/>
          </a:xfrm>
          <a:custGeom>
            <a:avLst/>
            <a:gdLst/>
            <a:ahLst/>
            <a:cxnLst/>
            <a:rect l="l" t="t" r="r" b="b"/>
            <a:pathLst>
              <a:path w="4089083" h="4114800">
                <a:moveTo>
                  <a:pt x="0" y="0"/>
                </a:moveTo>
                <a:lnTo>
                  <a:pt x="4089082" y="0"/>
                </a:lnTo>
                <a:lnTo>
                  <a:pt x="4089082"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CA"/>
          </a:p>
        </p:txBody>
      </p:sp>
      <p:sp>
        <p:nvSpPr>
          <p:cNvPr id="7" name="Freeform 7"/>
          <p:cNvSpPr/>
          <p:nvPr/>
        </p:nvSpPr>
        <p:spPr>
          <a:xfrm>
            <a:off x="5069472" y="461792"/>
            <a:ext cx="12886933" cy="8424833"/>
          </a:xfrm>
          <a:custGeom>
            <a:avLst/>
            <a:gdLst/>
            <a:ahLst/>
            <a:cxnLst/>
            <a:rect l="l" t="t" r="r" b="b"/>
            <a:pathLst>
              <a:path w="12886933" h="8424833">
                <a:moveTo>
                  <a:pt x="0" y="0"/>
                </a:moveTo>
                <a:lnTo>
                  <a:pt x="12886933" y="0"/>
                </a:lnTo>
                <a:lnTo>
                  <a:pt x="12886933" y="8424833"/>
                </a:lnTo>
                <a:lnTo>
                  <a:pt x="0" y="8424833"/>
                </a:lnTo>
                <a:lnTo>
                  <a:pt x="0" y="0"/>
                </a:lnTo>
                <a:close/>
              </a:path>
            </a:pathLst>
          </a:custGeom>
          <a:blipFill>
            <a:blip r:embed="rId7"/>
            <a:stretch>
              <a:fillRect/>
            </a:stretch>
          </a:blipFill>
        </p:spPr>
        <p:txBody>
          <a:bodyPr/>
          <a:lstStyle/>
          <a:p>
            <a:endParaRPr lang="en-CA"/>
          </a:p>
        </p:txBody>
      </p:sp>
      <p:sp>
        <p:nvSpPr>
          <p:cNvPr id="8" name="TextBox 8"/>
          <p:cNvSpPr txBox="1"/>
          <p:nvPr/>
        </p:nvSpPr>
        <p:spPr>
          <a:xfrm>
            <a:off x="19050" y="942975"/>
            <a:ext cx="5050422" cy="738505"/>
          </a:xfrm>
          <a:prstGeom prst="rect">
            <a:avLst/>
          </a:prstGeom>
        </p:spPr>
        <p:txBody>
          <a:bodyPr lIns="0" tIns="0" rIns="0" bIns="0" rtlCol="0" anchor="t">
            <a:spAutoFit/>
          </a:bodyPr>
          <a:lstStyle/>
          <a:p>
            <a:pPr algn="ctr">
              <a:lnSpc>
                <a:spcPts val="6020"/>
              </a:lnSpc>
            </a:pPr>
            <a:r>
              <a:rPr lang="en-US" sz="4300">
                <a:solidFill>
                  <a:srgbClr val="000000"/>
                </a:solidFill>
                <a:latin typeface="Open Sauce Bold"/>
              </a:rPr>
              <a:t>Age vs Spending</a:t>
            </a:r>
          </a:p>
        </p:txBody>
      </p:sp>
      <p:sp>
        <p:nvSpPr>
          <p:cNvPr id="9" name="TextBox 9"/>
          <p:cNvSpPr txBox="1"/>
          <p:nvPr/>
        </p:nvSpPr>
        <p:spPr>
          <a:xfrm>
            <a:off x="307959" y="3081518"/>
            <a:ext cx="4472604" cy="1298421"/>
          </a:xfrm>
          <a:prstGeom prst="rect">
            <a:avLst/>
          </a:prstGeom>
        </p:spPr>
        <p:txBody>
          <a:bodyPr lIns="0" tIns="0" rIns="0" bIns="0" rtlCol="0" anchor="t">
            <a:spAutoFit/>
          </a:bodyPr>
          <a:lstStyle/>
          <a:p>
            <a:pPr>
              <a:lnSpc>
                <a:spcPts val="3508"/>
              </a:lnSpc>
            </a:pPr>
            <a:r>
              <a:rPr lang="en-US" sz="2506">
                <a:solidFill>
                  <a:srgbClr val="AB1009"/>
                </a:solidFill>
                <a:latin typeface="Open Sauce Bold"/>
              </a:rPr>
              <a:t>Elderly</a:t>
            </a:r>
            <a:r>
              <a:rPr lang="en-US" sz="2506">
                <a:solidFill>
                  <a:srgbClr val="035D61"/>
                </a:solidFill>
                <a:latin typeface="Open Sauce Bold"/>
              </a:rPr>
              <a:t> </a:t>
            </a:r>
            <a:r>
              <a:rPr lang="en-US" sz="2506">
                <a:solidFill>
                  <a:srgbClr val="000000"/>
                </a:solidFill>
                <a:latin typeface="Open Sauce Bold"/>
              </a:rPr>
              <a:t>consumer groups tend to allocate more of their weekly expenditures.</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825726" y="412863"/>
            <a:ext cx="18795040" cy="12623155"/>
          </a:xfrm>
          <a:custGeom>
            <a:avLst/>
            <a:gdLst/>
            <a:ahLst/>
            <a:cxnLst/>
            <a:rect l="l" t="t" r="r" b="b"/>
            <a:pathLst>
              <a:path w="18795040" h="12623155">
                <a:moveTo>
                  <a:pt x="0" y="0"/>
                </a:moveTo>
                <a:lnTo>
                  <a:pt x="18795040" y="0"/>
                </a:lnTo>
                <a:lnTo>
                  <a:pt x="18795040" y="12623155"/>
                </a:lnTo>
                <a:lnTo>
                  <a:pt x="0" y="1262315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CA"/>
          </a:p>
        </p:txBody>
      </p:sp>
      <p:sp>
        <p:nvSpPr>
          <p:cNvPr id="3" name="Freeform 3"/>
          <p:cNvSpPr/>
          <p:nvPr/>
        </p:nvSpPr>
        <p:spPr>
          <a:xfrm>
            <a:off x="12901967" y="6481847"/>
            <a:ext cx="6559826" cy="4114800"/>
          </a:xfrm>
          <a:custGeom>
            <a:avLst/>
            <a:gdLst/>
            <a:ahLst/>
            <a:cxnLst/>
            <a:rect l="l" t="t" r="r" b="b"/>
            <a:pathLst>
              <a:path w="6559826" h="4114800">
                <a:moveTo>
                  <a:pt x="0" y="0"/>
                </a:moveTo>
                <a:lnTo>
                  <a:pt x="6559826" y="0"/>
                </a:lnTo>
                <a:lnTo>
                  <a:pt x="6559826"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CA"/>
          </a:p>
        </p:txBody>
      </p:sp>
      <p:sp>
        <p:nvSpPr>
          <p:cNvPr id="4" name="Freeform 4"/>
          <p:cNvSpPr/>
          <p:nvPr/>
        </p:nvSpPr>
        <p:spPr>
          <a:xfrm>
            <a:off x="40509" y="1487205"/>
            <a:ext cx="12861457" cy="7312589"/>
          </a:xfrm>
          <a:custGeom>
            <a:avLst/>
            <a:gdLst/>
            <a:ahLst/>
            <a:cxnLst/>
            <a:rect l="l" t="t" r="r" b="b"/>
            <a:pathLst>
              <a:path w="12861457" h="7312589">
                <a:moveTo>
                  <a:pt x="0" y="0"/>
                </a:moveTo>
                <a:lnTo>
                  <a:pt x="12861458" y="0"/>
                </a:lnTo>
                <a:lnTo>
                  <a:pt x="12861458" y="7312590"/>
                </a:lnTo>
                <a:lnTo>
                  <a:pt x="0" y="7312590"/>
                </a:lnTo>
                <a:lnTo>
                  <a:pt x="0" y="0"/>
                </a:lnTo>
                <a:close/>
              </a:path>
            </a:pathLst>
          </a:custGeom>
          <a:blipFill>
            <a:blip r:embed="rId7"/>
            <a:stretch>
              <a:fillRect r="-1872"/>
            </a:stretch>
          </a:blipFill>
        </p:spPr>
        <p:txBody>
          <a:bodyPr/>
          <a:lstStyle/>
          <a:p>
            <a:endParaRPr lang="en-CA"/>
          </a:p>
        </p:txBody>
      </p:sp>
      <p:sp>
        <p:nvSpPr>
          <p:cNvPr id="5" name="TextBox 5"/>
          <p:cNvSpPr txBox="1"/>
          <p:nvPr/>
        </p:nvSpPr>
        <p:spPr>
          <a:xfrm>
            <a:off x="13142803" y="1696636"/>
            <a:ext cx="4116497" cy="815186"/>
          </a:xfrm>
          <a:prstGeom prst="rect">
            <a:avLst/>
          </a:prstGeom>
        </p:spPr>
        <p:txBody>
          <a:bodyPr lIns="0" tIns="0" rIns="0" bIns="0" rtlCol="0" anchor="t">
            <a:spAutoFit/>
          </a:bodyPr>
          <a:lstStyle/>
          <a:p>
            <a:pPr>
              <a:lnSpc>
                <a:spcPts val="3368"/>
              </a:lnSpc>
            </a:pPr>
            <a:r>
              <a:rPr lang="en-US" sz="2406">
                <a:solidFill>
                  <a:srgbClr val="AB1009"/>
                </a:solidFill>
                <a:latin typeface="Open Sauce Bold"/>
              </a:rPr>
              <a:t>Toronto -</a:t>
            </a:r>
            <a:r>
              <a:rPr lang="en-US" sz="2406">
                <a:solidFill>
                  <a:srgbClr val="000000"/>
                </a:solidFill>
                <a:latin typeface="Open Sauce Bold"/>
              </a:rPr>
              <a:t> No Frills and Walmart</a:t>
            </a:r>
          </a:p>
        </p:txBody>
      </p:sp>
      <p:sp>
        <p:nvSpPr>
          <p:cNvPr id="6" name="TextBox 6"/>
          <p:cNvSpPr txBox="1"/>
          <p:nvPr/>
        </p:nvSpPr>
        <p:spPr>
          <a:xfrm>
            <a:off x="13142803" y="2882245"/>
            <a:ext cx="4116497" cy="396086"/>
          </a:xfrm>
          <a:prstGeom prst="rect">
            <a:avLst/>
          </a:prstGeom>
        </p:spPr>
        <p:txBody>
          <a:bodyPr lIns="0" tIns="0" rIns="0" bIns="0" rtlCol="0" anchor="t">
            <a:spAutoFit/>
          </a:bodyPr>
          <a:lstStyle/>
          <a:p>
            <a:pPr>
              <a:lnSpc>
                <a:spcPts val="3368"/>
              </a:lnSpc>
            </a:pPr>
            <a:r>
              <a:rPr lang="en-US" sz="2406">
                <a:solidFill>
                  <a:srgbClr val="AB1009"/>
                </a:solidFill>
                <a:latin typeface="Open Sauce Bold"/>
              </a:rPr>
              <a:t>Vancouver -</a:t>
            </a:r>
            <a:r>
              <a:rPr lang="en-US" sz="2406">
                <a:solidFill>
                  <a:srgbClr val="035D61"/>
                </a:solidFill>
                <a:latin typeface="Open Sauce Bold"/>
              </a:rPr>
              <a:t> </a:t>
            </a:r>
            <a:r>
              <a:rPr lang="en-US" sz="2406">
                <a:solidFill>
                  <a:srgbClr val="000000"/>
                </a:solidFill>
                <a:latin typeface="Open Sauce Bold"/>
              </a:rPr>
              <a:t>Costco</a:t>
            </a:r>
          </a:p>
        </p:txBody>
      </p:sp>
      <p:sp>
        <p:nvSpPr>
          <p:cNvPr id="7" name="TextBox 7"/>
          <p:cNvSpPr txBox="1"/>
          <p:nvPr/>
        </p:nvSpPr>
        <p:spPr>
          <a:xfrm>
            <a:off x="13142803" y="3649806"/>
            <a:ext cx="4116497" cy="396086"/>
          </a:xfrm>
          <a:prstGeom prst="rect">
            <a:avLst/>
          </a:prstGeom>
        </p:spPr>
        <p:txBody>
          <a:bodyPr lIns="0" tIns="0" rIns="0" bIns="0" rtlCol="0" anchor="t">
            <a:spAutoFit/>
          </a:bodyPr>
          <a:lstStyle/>
          <a:p>
            <a:pPr>
              <a:lnSpc>
                <a:spcPts val="3368"/>
              </a:lnSpc>
            </a:pPr>
            <a:r>
              <a:rPr lang="en-US" sz="2406">
                <a:solidFill>
                  <a:srgbClr val="AB1009"/>
                </a:solidFill>
                <a:latin typeface="Open Sauce Bold"/>
              </a:rPr>
              <a:t>Montreal -</a:t>
            </a:r>
            <a:r>
              <a:rPr lang="en-US" sz="2406">
                <a:solidFill>
                  <a:srgbClr val="035D61"/>
                </a:solidFill>
                <a:latin typeface="Open Sauce Bold"/>
              </a:rPr>
              <a:t> </a:t>
            </a:r>
            <a:r>
              <a:rPr lang="en-US" sz="2406">
                <a:solidFill>
                  <a:srgbClr val="000000"/>
                </a:solidFill>
                <a:latin typeface="Open Sauce Bold"/>
              </a:rPr>
              <a:t>Metro</a:t>
            </a:r>
          </a:p>
        </p:txBody>
      </p:sp>
      <p:sp>
        <p:nvSpPr>
          <p:cNvPr id="8" name="TextBox 8"/>
          <p:cNvSpPr txBox="1"/>
          <p:nvPr/>
        </p:nvSpPr>
        <p:spPr>
          <a:xfrm>
            <a:off x="13142803" y="4417366"/>
            <a:ext cx="4116497" cy="396086"/>
          </a:xfrm>
          <a:prstGeom prst="rect">
            <a:avLst/>
          </a:prstGeom>
        </p:spPr>
        <p:txBody>
          <a:bodyPr lIns="0" tIns="0" rIns="0" bIns="0" rtlCol="0" anchor="t">
            <a:spAutoFit/>
          </a:bodyPr>
          <a:lstStyle/>
          <a:p>
            <a:pPr>
              <a:lnSpc>
                <a:spcPts val="3368"/>
              </a:lnSpc>
            </a:pPr>
            <a:r>
              <a:rPr lang="en-US" sz="2406">
                <a:solidFill>
                  <a:srgbClr val="AB1009"/>
                </a:solidFill>
                <a:latin typeface="Open Sauce Bold"/>
              </a:rPr>
              <a:t>Kingston -</a:t>
            </a:r>
            <a:r>
              <a:rPr lang="en-US" sz="2406">
                <a:solidFill>
                  <a:srgbClr val="035D61"/>
                </a:solidFill>
                <a:latin typeface="Open Sauce Bold"/>
              </a:rPr>
              <a:t> </a:t>
            </a:r>
            <a:r>
              <a:rPr lang="en-US" sz="2406">
                <a:solidFill>
                  <a:srgbClr val="000000"/>
                </a:solidFill>
                <a:latin typeface="Open Sauce Bold"/>
              </a:rPr>
              <a:t>No Frills</a:t>
            </a:r>
          </a:p>
        </p:txBody>
      </p:sp>
      <p:sp>
        <p:nvSpPr>
          <p:cNvPr id="9" name="TextBox 9"/>
          <p:cNvSpPr txBox="1"/>
          <p:nvPr/>
        </p:nvSpPr>
        <p:spPr>
          <a:xfrm>
            <a:off x="40509" y="9067800"/>
            <a:ext cx="6353324" cy="795020"/>
          </a:xfrm>
          <a:prstGeom prst="rect">
            <a:avLst/>
          </a:prstGeom>
        </p:spPr>
        <p:txBody>
          <a:bodyPr lIns="0" tIns="0" rIns="0" bIns="0" rtlCol="0" anchor="t">
            <a:spAutoFit/>
          </a:bodyPr>
          <a:lstStyle/>
          <a:p>
            <a:pPr algn="ctr">
              <a:lnSpc>
                <a:spcPts val="6580"/>
              </a:lnSpc>
            </a:pPr>
            <a:r>
              <a:rPr lang="en-US" sz="4700">
                <a:solidFill>
                  <a:srgbClr val="000000"/>
                </a:solidFill>
                <a:latin typeface="Open Sauce Bold"/>
              </a:rPr>
              <a:t>Location/Geographic</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8848"/>
            <a:ext cx="18288000" cy="10251030"/>
            <a:chOff x="0" y="0"/>
            <a:chExt cx="4816593" cy="2699860"/>
          </a:xfrm>
        </p:grpSpPr>
        <p:sp>
          <p:nvSpPr>
            <p:cNvPr id="3" name="Freeform 3"/>
            <p:cNvSpPr/>
            <p:nvPr/>
          </p:nvSpPr>
          <p:spPr>
            <a:xfrm>
              <a:off x="0" y="0"/>
              <a:ext cx="4816592" cy="2699860"/>
            </a:xfrm>
            <a:custGeom>
              <a:avLst/>
              <a:gdLst/>
              <a:ahLst/>
              <a:cxnLst/>
              <a:rect l="l" t="t" r="r" b="b"/>
              <a:pathLst>
                <a:path w="4816592" h="2699860">
                  <a:moveTo>
                    <a:pt x="0" y="0"/>
                  </a:moveTo>
                  <a:lnTo>
                    <a:pt x="4816592" y="0"/>
                  </a:lnTo>
                  <a:lnTo>
                    <a:pt x="4816592" y="2699860"/>
                  </a:lnTo>
                  <a:lnTo>
                    <a:pt x="0" y="2699860"/>
                  </a:lnTo>
                  <a:close/>
                </a:path>
              </a:pathLst>
            </a:custGeom>
            <a:solidFill>
              <a:srgbClr val="000000">
                <a:alpha val="0"/>
              </a:srgbClr>
            </a:solidFill>
            <a:ln w="381000" cap="sq">
              <a:solidFill>
                <a:srgbClr val="AB1009"/>
              </a:solidFill>
              <a:prstDash val="solid"/>
              <a:miter/>
            </a:ln>
          </p:spPr>
          <p:txBody>
            <a:bodyPr/>
            <a:lstStyle/>
            <a:p>
              <a:endParaRPr lang="en-CA"/>
            </a:p>
          </p:txBody>
        </p:sp>
        <p:sp>
          <p:nvSpPr>
            <p:cNvPr id="4" name="TextBox 4"/>
            <p:cNvSpPr txBox="1"/>
            <p:nvPr/>
          </p:nvSpPr>
          <p:spPr>
            <a:xfrm>
              <a:off x="0" y="-38100"/>
              <a:ext cx="4816593" cy="2737960"/>
            </a:xfrm>
            <a:prstGeom prst="rect">
              <a:avLst/>
            </a:prstGeom>
          </p:spPr>
          <p:txBody>
            <a:bodyPr lIns="50800" tIns="50800" rIns="50800" bIns="50800" rtlCol="0" anchor="ctr"/>
            <a:lstStyle/>
            <a:p>
              <a:pPr algn="ctr">
                <a:lnSpc>
                  <a:spcPts val="3035"/>
                </a:lnSpc>
              </a:pPr>
              <a:endParaRPr/>
            </a:p>
          </p:txBody>
        </p:sp>
      </p:grpSp>
      <p:sp>
        <p:nvSpPr>
          <p:cNvPr id="5" name="Freeform 5"/>
          <p:cNvSpPr/>
          <p:nvPr/>
        </p:nvSpPr>
        <p:spPr>
          <a:xfrm>
            <a:off x="5400384" y="1631301"/>
            <a:ext cx="12316968" cy="8057350"/>
          </a:xfrm>
          <a:custGeom>
            <a:avLst/>
            <a:gdLst/>
            <a:ahLst/>
            <a:cxnLst/>
            <a:rect l="l" t="t" r="r" b="b"/>
            <a:pathLst>
              <a:path w="12316968" h="8057350">
                <a:moveTo>
                  <a:pt x="0" y="0"/>
                </a:moveTo>
                <a:lnTo>
                  <a:pt x="12316968" y="0"/>
                </a:lnTo>
                <a:lnTo>
                  <a:pt x="12316968" y="8057350"/>
                </a:lnTo>
                <a:lnTo>
                  <a:pt x="0" y="8057350"/>
                </a:lnTo>
                <a:lnTo>
                  <a:pt x="0" y="0"/>
                </a:lnTo>
                <a:close/>
              </a:path>
            </a:pathLst>
          </a:custGeom>
          <a:blipFill>
            <a:blip r:embed="rId3"/>
            <a:stretch>
              <a:fillRect/>
            </a:stretch>
          </a:blipFill>
        </p:spPr>
        <p:txBody>
          <a:bodyPr/>
          <a:lstStyle/>
          <a:p>
            <a:endParaRPr lang="en-CA"/>
          </a:p>
        </p:txBody>
      </p:sp>
      <p:sp>
        <p:nvSpPr>
          <p:cNvPr id="6" name="Freeform 6"/>
          <p:cNvSpPr/>
          <p:nvPr/>
        </p:nvSpPr>
        <p:spPr>
          <a:xfrm>
            <a:off x="6434054" y="151873"/>
            <a:ext cx="1505951" cy="1753654"/>
          </a:xfrm>
          <a:custGeom>
            <a:avLst/>
            <a:gdLst/>
            <a:ahLst/>
            <a:cxnLst/>
            <a:rect l="l" t="t" r="r" b="b"/>
            <a:pathLst>
              <a:path w="1505951" h="1753654">
                <a:moveTo>
                  <a:pt x="0" y="0"/>
                </a:moveTo>
                <a:lnTo>
                  <a:pt x="1505950" y="0"/>
                </a:lnTo>
                <a:lnTo>
                  <a:pt x="1505950" y="1753654"/>
                </a:lnTo>
                <a:lnTo>
                  <a:pt x="0" y="1753654"/>
                </a:lnTo>
                <a:lnTo>
                  <a:pt x="0" y="0"/>
                </a:lnTo>
                <a:close/>
              </a:path>
            </a:pathLst>
          </a:custGeom>
          <a:blipFill>
            <a:blip r:embed="rId4"/>
            <a:stretch>
              <a:fillRect/>
            </a:stretch>
          </a:blipFill>
        </p:spPr>
        <p:txBody>
          <a:bodyPr/>
          <a:lstStyle/>
          <a:p>
            <a:endParaRPr lang="en-CA"/>
          </a:p>
        </p:txBody>
      </p:sp>
      <p:sp>
        <p:nvSpPr>
          <p:cNvPr id="7" name="TextBox 7"/>
          <p:cNvSpPr txBox="1"/>
          <p:nvPr/>
        </p:nvSpPr>
        <p:spPr>
          <a:xfrm>
            <a:off x="676180" y="588232"/>
            <a:ext cx="5804516" cy="795212"/>
          </a:xfrm>
          <a:prstGeom prst="rect">
            <a:avLst/>
          </a:prstGeom>
        </p:spPr>
        <p:txBody>
          <a:bodyPr lIns="0" tIns="0" rIns="0" bIns="0" rtlCol="0" anchor="t">
            <a:spAutoFit/>
          </a:bodyPr>
          <a:lstStyle/>
          <a:p>
            <a:pPr marL="0" lvl="0" indent="0" algn="l">
              <a:lnSpc>
                <a:spcPts val="6569"/>
              </a:lnSpc>
              <a:spcBef>
                <a:spcPct val="0"/>
              </a:spcBef>
            </a:pPr>
            <a:r>
              <a:rPr lang="en-US" sz="4692" spc="-93">
                <a:solidFill>
                  <a:srgbClr val="191919"/>
                </a:solidFill>
                <a:latin typeface="Open Sauce Bold"/>
              </a:rPr>
              <a:t>Gender vs Location</a:t>
            </a:r>
          </a:p>
        </p:txBody>
      </p:sp>
      <p:sp>
        <p:nvSpPr>
          <p:cNvPr id="8" name="TextBox 8"/>
          <p:cNvSpPr txBox="1"/>
          <p:nvPr/>
        </p:nvSpPr>
        <p:spPr>
          <a:xfrm>
            <a:off x="676180" y="1848377"/>
            <a:ext cx="4524179" cy="1470999"/>
          </a:xfrm>
          <a:prstGeom prst="rect">
            <a:avLst/>
          </a:prstGeom>
        </p:spPr>
        <p:txBody>
          <a:bodyPr lIns="0" tIns="0" rIns="0" bIns="0" rtlCol="0" anchor="t">
            <a:spAutoFit/>
          </a:bodyPr>
          <a:lstStyle/>
          <a:p>
            <a:pPr marL="0" lvl="0" indent="0" algn="l">
              <a:lnSpc>
                <a:spcPts val="3971"/>
              </a:lnSpc>
              <a:spcBef>
                <a:spcPct val="0"/>
              </a:spcBef>
            </a:pPr>
            <a:r>
              <a:rPr lang="en-US" sz="2836" spc="-56">
                <a:solidFill>
                  <a:srgbClr val="AB1009"/>
                </a:solidFill>
                <a:latin typeface="Open Sauce Bold"/>
              </a:rPr>
              <a:t>Maxi/Maxi &amp; Cie in Quebec  -</a:t>
            </a:r>
            <a:r>
              <a:rPr lang="en-US" sz="2836" spc="-56">
                <a:solidFill>
                  <a:srgbClr val="000000"/>
                </a:solidFill>
                <a:latin typeface="Open Sauce Bold"/>
              </a:rPr>
              <a:t> significant gender disparieties</a:t>
            </a:r>
          </a:p>
        </p:txBody>
      </p:sp>
      <p:sp>
        <p:nvSpPr>
          <p:cNvPr id="9" name="TextBox 9"/>
          <p:cNvSpPr txBox="1"/>
          <p:nvPr/>
        </p:nvSpPr>
        <p:spPr>
          <a:xfrm>
            <a:off x="676180" y="3808837"/>
            <a:ext cx="4493466" cy="1470999"/>
          </a:xfrm>
          <a:prstGeom prst="rect">
            <a:avLst/>
          </a:prstGeom>
        </p:spPr>
        <p:txBody>
          <a:bodyPr lIns="0" tIns="0" rIns="0" bIns="0" rtlCol="0" anchor="t">
            <a:spAutoFit/>
          </a:bodyPr>
          <a:lstStyle/>
          <a:p>
            <a:pPr marL="0" lvl="0" indent="0" algn="l">
              <a:lnSpc>
                <a:spcPts val="3971"/>
              </a:lnSpc>
              <a:spcBef>
                <a:spcPct val="0"/>
              </a:spcBef>
            </a:pPr>
            <a:r>
              <a:rPr lang="en-US" sz="2836" spc="-56">
                <a:solidFill>
                  <a:srgbClr val="AB1009"/>
                </a:solidFill>
                <a:latin typeface="Open Sauce Bold"/>
              </a:rPr>
              <a:t>Costco - </a:t>
            </a:r>
            <a:r>
              <a:rPr lang="en-US" sz="2836" spc="-56">
                <a:solidFill>
                  <a:srgbClr val="000000"/>
                </a:solidFill>
                <a:latin typeface="Open Sauce Bold"/>
              </a:rPr>
              <a:t>balanced gender distribution</a:t>
            </a:r>
            <a:r>
              <a:rPr lang="en-US" sz="2836" spc="-56">
                <a:solidFill>
                  <a:srgbClr val="106861"/>
                </a:solidFill>
                <a:latin typeface="Open Sauce Bold"/>
              </a:rPr>
              <a:t> </a:t>
            </a:r>
            <a:r>
              <a:rPr lang="en-US" sz="2836" spc="-56">
                <a:solidFill>
                  <a:srgbClr val="AB1009"/>
                </a:solidFill>
                <a:latin typeface="Open Sauce Bold"/>
              </a:rPr>
              <a:t>across various provinces</a:t>
            </a:r>
          </a:p>
        </p:txBody>
      </p:sp>
      <p:sp>
        <p:nvSpPr>
          <p:cNvPr id="10" name="TextBox 10"/>
          <p:cNvSpPr txBox="1"/>
          <p:nvPr/>
        </p:nvSpPr>
        <p:spPr>
          <a:xfrm>
            <a:off x="676180" y="5990086"/>
            <a:ext cx="4276000" cy="1470999"/>
          </a:xfrm>
          <a:prstGeom prst="rect">
            <a:avLst/>
          </a:prstGeom>
        </p:spPr>
        <p:txBody>
          <a:bodyPr lIns="0" tIns="0" rIns="0" bIns="0" rtlCol="0" anchor="t">
            <a:spAutoFit/>
          </a:bodyPr>
          <a:lstStyle/>
          <a:p>
            <a:pPr marL="0" lvl="0" indent="0" algn="l">
              <a:lnSpc>
                <a:spcPts val="3971"/>
              </a:lnSpc>
              <a:spcBef>
                <a:spcPct val="0"/>
              </a:spcBef>
            </a:pPr>
            <a:r>
              <a:rPr lang="en-US" sz="2836" spc="-56">
                <a:solidFill>
                  <a:srgbClr val="AB1009"/>
                </a:solidFill>
                <a:latin typeface="Open Sauce Bold"/>
              </a:rPr>
              <a:t>Food Basics in Ontario -</a:t>
            </a:r>
            <a:r>
              <a:rPr lang="en-US" sz="2836" spc="-56">
                <a:solidFill>
                  <a:srgbClr val="106861"/>
                </a:solidFill>
                <a:latin typeface="Open Sauce Bold"/>
              </a:rPr>
              <a:t> </a:t>
            </a:r>
            <a:r>
              <a:rPr lang="en-US" sz="2836" spc="-56">
                <a:solidFill>
                  <a:srgbClr val="000000"/>
                </a:solidFill>
                <a:latin typeface="Open Sauce Bold"/>
              </a:rPr>
              <a:t>higher percentage of female customers</a:t>
            </a:r>
            <a:r>
              <a:rPr lang="en-US" sz="2836" spc="-56">
                <a:solidFill>
                  <a:srgbClr val="106861"/>
                </a:solidFill>
                <a:latin typeface="Open Sauce Bold"/>
              </a:rPr>
              <a:t> </a:t>
            </a:r>
          </a:p>
        </p:txBody>
      </p:sp>
      <p:sp>
        <p:nvSpPr>
          <p:cNvPr id="11" name="TextBox 11"/>
          <p:cNvSpPr txBox="1"/>
          <p:nvPr/>
        </p:nvSpPr>
        <p:spPr>
          <a:xfrm>
            <a:off x="676180" y="8198602"/>
            <a:ext cx="4493466" cy="1470999"/>
          </a:xfrm>
          <a:prstGeom prst="rect">
            <a:avLst/>
          </a:prstGeom>
        </p:spPr>
        <p:txBody>
          <a:bodyPr lIns="0" tIns="0" rIns="0" bIns="0" rtlCol="0" anchor="t">
            <a:spAutoFit/>
          </a:bodyPr>
          <a:lstStyle/>
          <a:p>
            <a:pPr marL="0" lvl="0" indent="0" algn="l">
              <a:lnSpc>
                <a:spcPts val="3971"/>
              </a:lnSpc>
              <a:spcBef>
                <a:spcPct val="0"/>
              </a:spcBef>
            </a:pPr>
            <a:r>
              <a:rPr lang="en-US" sz="2836" spc="-56">
                <a:solidFill>
                  <a:srgbClr val="AB1009"/>
                </a:solidFill>
                <a:latin typeface="Open Sauce Bold"/>
              </a:rPr>
              <a:t>Metro - varies across provinces -</a:t>
            </a:r>
            <a:r>
              <a:rPr lang="en-US" sz="2836" spc="-56">
                <a:solidFill>
                  <a:srgbClr val="000000"/>
                </a:solidFill>
                <a:latin typeface="Open Sauce Bold"/>
              </a:rPr>
              <a:t> slight inclination towards males </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AB1009"/>
        </a:solidFill>
        <a:effectLst/>
      </p:bgPr>
    </p:bg>
    <p:spTree>
      <p:nvGrpSpPr>
        <p:cNvPr id="1" name=""/>
        <p:cNvGrpSpPr/>
        <p:nvPr/>
      </p:nvGrpSpPr>
      <p:grpSpPr>
        <a:xfrm>
          <a:off x="0" y="0"/>
          <a:ext cx="0" cy="0"/>
          <a:chOff x="0" y="0"/>
          <a:chExt cx="0" cy="0"/>
        </a:xfrm>
      </p:grpSpPr>
      <p:sp>
        <p:nvSpPr>
          <p:cNvPr id="2" name="Freeform 2"/>
          <p:cNvSpPr/>
          <p:nvPr/>
        </p:nvSpPr>
        <p:spPr>
          <a:xfrm>
            <a:off x="14994300" y="3675559"/>
            <a:ext cx="3293700" cy="6611441"/>
          </a:xfrm>
          <a:custGeom>
            <a:avLst/>
            <a:gdLst/>
            <a:ahLst/>
            <a:cxnLst/>
            <a:rect l="l" t="t" r="r" b="b"/>
            <a:pathLst>
              <a:path w="3293700" h="6611441">
                <a:moveTo>
                  <a:pt x="0" y="0"/>
                </a:moveTo>
                <a:lnTo>
                  <a:pt x="3293700" y="0"/>
                </a:lnTo>
                <a:lnTo>
                  <a:pt x="3293700" y="6611441"/>
                </a:lnTo>
                <a:lnTo>
                  <a:pt x="0" y="6611441"/>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CA"/>
          </a:p>
        </p:txBody>
      </p:sp>
      <p:grpSp>
        <p:nvGrpSpPr>
          <p:cNvPr id="3" name="Group 3"/>
          <p:cNvGrpSpPr/>
          <p:nvPr/>
        </p:nvGrpSpPr>
        <p:grpSpPr>
          <a:xfrm>
            <a:off x="-2364371" y="-2474096"/>
            <a:ext cx="5578401" cy="5578401"/>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42950" cap="sq">
              <a:solidFill>
                <a:srgbClr val="FDFBFB"/>
              </a:solidFill>
              <a:prstDash val="solid"/>
              <a:miter/>
            </a:ln>
          </p:spPr>
          <p:txBody>
            <a:bodyPr/>
            <a:lstStyle/>
            <a:p>
              <a:endParaRPr lang="en-CA"/>
            </a:p>
          </p:txBody>
        </p:sp>
        <p:sp>
          <p:nvSpPr>
            <p:cNvPr id="5" name="TextBox 5"/>
            <p:cNvSpPr txBox="1"/>
            <p:nvPr/>
          </p:nvSpPr>
          <p:spPr>
            <a:xfrm>
              <a:off x="76200" y="38100"/>
              <a:ext cx="660400" cy="698500"/>
            </a:xfrm>
            <a:prstGeom prst="rect">
              <a:avLst/>
            </a:prstGeom>
          </p:spPr>
          <p:txBody>
            <a:bodyPr lIns="50800" tIns="50800" rIns="50800" bIns="50800" rtlCol="0" anchor="ctr"/>
            <a:lstStyle/>
            <a:p>
              <a:pPr marL="0" lvl="0" indent="0" algn="ctr">
                <a:lnSpc>
                  <a:spcPts val="2756"/>
                </a:lnSpc>
                <a:spcBef>
                  <a:spcPct val="0"/>
                </a:spcBef>
              </a:pPr>
              <a:endParaRPr/>
            </a:p>
          </p:txBody>
        </p:sp>
      </p:grpSp>
      <p:grpSp>
        <p:nvGrpSpPr>
          <p:cNvPr id="6" name="Group 6"/>
          <p:cNvGrpSpPr/>
          <p:nvPr/>
        </p:nvGrpSpPr>
        <p:grpSpPr>
          <a:xfrm>
            <a:off x="1256350" y="3876969"/>
            <a:ext cx="1010697" cy="1010697"/>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42950" cap="sq">
              <a:solidFill>
                <a:srgbClr val="FFFFFF"/>
              </a:solidFill>
              <a:prstDash val="solid"/>
              <a:miter/>
            </a:ln>
          </p:spPr>
          <p:txBody>
            <a:bodyPr/>
            <a:lstStyle/>
            <a:p>
              <a:endParaRPr lang="en-CA"/>
            </a:p>
          </p:txBody>
        </p:sp>
        <p:sp>
          <p:nvSpPr>
            <p:cNvPr id="8" name="TextBox 8"/>
            <p:cNvSpPr txBox="1"/>
            <p:nvPr/>
          </p:nvSpPr>
          <p:spPr>
            <a:xfrm>
              <a:off x="76200" y="38100"/>
              <a:ext cx="660400" cy="698500"/>
            </a:xfrm>
            <a:prstGeom prst="rect">
              <a:avLst/>
            </a:prstGeom>
          </p:spPr>
          <p:txBody>
            <a:bodyPr lIns="50800" tIns="50800" rIns="50800" bIns="50800" rtlCol="0" anchor="ctr"/>
            <a:lstStyle/>
            <a:p>
              <a:pPr marL="0" lvl="0" indent="0" algn="ctr">
                <a:lnSpc>
                  <a:spcPts val="2756"/>
                </a:lnSpc>
                <a:spcBef>
                  <a:spcPct val="0"/>
                </a:spcBef>
              </a:pPr>
              <a:endParaRPr/>
            </a:p>
          </p:txBody>
        </p:sp>
      </p:grpSp>
      <p:grpSp>
        <p:nvGrpSpPr>
          <p:cNvPr id="9" name="Group 9"/>
          <p:cNvGrpSpPr/>
          <p:nvPr/>
        </p:nvGrpSpPr>
        <p:grpSpPr>
          <a:xfrm>
            <a:off x="3468805" y="2774724"/>
            <a:ext cx="10612970" cy="4737552"/>
            <a:chOff x="0" y="0"/>
            <a:chExt cx="2795185" cy="1247750"/>
          </a:xfrm>
        </p:grpSpPr>
        <p:sp>
          <p:nvSpPr>
            <p:cNvPr id="10" name="Freeform 10"/>
            <p:cNvSpPr/>
            <p:nvPr/>
          </p:nvSpPr>
          <p:spPr>
            <a:xfrm>
              <a:off x="0" y="0"/>
              <a:ext cx="2795186" cy="1247750"/>
            </a:xfrm>
            <a:custGeom>
              <a:avLst/>
              <a:gdLst/>
              <a:ahLst/>
              <a:cxnLst/>
              <a:rect l="l" t="t" r="r" b="b"/>
              <a:pathLst>
                <a:path w="2795186" h="1247750">
                  <a:moveTo>
                    <a:pt x="29909" y="0"/>
                  </a:moveTo>
                  <a:lnTo>
                    <a:pt x="2765277" y="0"/>
                  </a:lnTo>
                  <a:cubicBezTo>
                    <a:pt x="2781795" y="0"/>
                    <a:pt x="2795186" y="13391"/>
                    <a:pt x="2795186" y="29909"/>
                  </a:cubicBezTo>
                  <a:lnTo>
                    <a:pt x="2795186" y="1217842"/>
                  </a:lnTo>
                  <a:cubicBezTo>
                    <a:pt x="2795186" y="1234360"/>
                    <a:pt x="2781795" y="1247750"/>
                    <a:pt x="2765277" y="1247750"/>
                  </a:cubicBezTo>
                  <a:lnTo>
                    <a:pt x="29909" y="1247750"/>
                  </a:lnTo>
                  <a:cubicBezTo>
                    <a:pt x="13391" y="1247750"/>
                    <a:pt x="0" y="1234360"/>
                    <a:pt x="0" y="1217842"/>
                  </a:cubicBezTo>
                  <a:lnTo>
                    <a:pt x="0" y="29909"/>
                  </a:lnTo>
                  <a:cubicBezTo>
                    <a:pt x="0" y="13391"/>
                    <a:pt x="13391" y="0"/>
                    <a:pt x="29909" y="0"/>
                  </a:cubicBezTo>
                  <a:close/>
                </a:path>
              </a:pathLst>
            </a:custGeom>
            <a:solidFill>
              <a:srgbClr val="FFFFFF"/>
            </a:solidFill>
            <a:ln w="66675" cap="rnd">
              <a:solidFill>
                <a:srgbClr val="FFFFFF"/>
              </a:solidFill>
              <a:prstDash val="solid"/>
              <a:round/>
            </a:ln>
          </p:spPr>
          <p:txBody>
            <a:bodyPr/>
            <a:lstStyle/>
            <a:p>
              <a:endParaRPr lang="en-CA"/>
            </a:p>
          </p:txBody>
        </p:sp>
        <p:sp>
          <p:nvSpPr>
            <p:cNvPr id="11" name="TextBox 11"/>
            <p:cNvSpPr txBox="1"/>
            <p:nvPr/>
          </p:nvSpPr>
          <p:spPr>
            <a:xfrm>
              <a:off x="0" y="-28575"/>
              <a:ext cx="2795185" cy="1276325"/>
            </a:xfrm>
            <a:prstGeom prst="rect">
              <a:avLst/>
            </a:prstGeom>
          </p:spPr>
          <p:txBody>
            <a:bodyPr lIns="50800" tIns="50800" rIns="50800" bIns="50800" rtlCol="0" anchor="ctr"/>
            <a:lstStyle/>
            <a:p>
              <a:pPr marL="0" lvl="0" indent="0" algn="ctr">
                <a:lnSpc>
                  <a:spcPts val="2484"/>
                </a:lnSpc>
                <a:spcBef>
                  <a:spcPct val="0"/>
                </a:spcBef>
              </a:pPr>
              <a:endParaRPr/>
            </a:p>
          </p:txBody>
        </p:sp>
      </p:grpSp>
      <p:sp>
        <p:nvSpPr>
          <p:cNvPr id="12" name="TextBox 12"/>
          <p:cNvSpPr txBox="1"/>
          <p:nvPr/>
        </p:nvSpPr>
        <p:spPr>
          <a:xfrm>
            <a:off x="2423672" y="3011835"/>
            <a:ext cx="12066558" cy="4063305"/>
          </a:xfrm>
          <a:prstGeom prst="rect">
            <a:avLst/>
          </a:prstGeom>
        </p:spPr>
        <p:txBody>
          <a:bodyPr lIns="0" tIns="0" rIns="0" bIns="0" rtlCol="0" anchor="t">
            <a:spAutoFit/>
          </a:bodyPr>
          <a:lstStyle/>
          <a:p>
            <a:pPr algn="ctr">
              <a:lnSpc>
                <a:spcPts val="16333"/>
              </a:lnSpc>
            </a:pPr>
            <a:r>
              <a:rPr lang="en-US" sz="11835">
                <a:solidFill>
                  <a:srgbClr val="AB1009"/>
                </a:solidFill>
                <a:latin typeface="Open Sauce Bold"/>
              </a:rPr>
              <a:t> Promotional</a:t>
            </a:r>
          </a:p>
          <a:p>
            <a:pPr algn="ctr">
              <a:lnSpc>
                <a:spcPts val="16333"/>
              </a:lnSpc>
              <a:spcBef>
                <a:spcPct val="0"/>
              </a:spcBef>
            </a:pPr>
            <a:r>
              <a:rPr lang="en-US" sz="11835">
                <a:solidFill>
                  <a:srgbClr val="AB1009"/>
                </a:solidFill>
                <a:latin typeface="Open Sauce Bold"/>
              </a:rPr>
              <a:t>Strategies</a:t>
            </a:r>
          </a:p>
        </p:txBody>
      </p:sp>
      <p:sp>
        <p:nvSpPr>
          <p:cNvPr id="13" name="Freeform 13"/>
          <p:cNvSpPr/>
          <p:nvPr/>
        </p:nvSpPr>
        <p:spPr>
          <a:xfrm>
            <a:off x="12908868" y="1028700"/>
            <a:ext cx="4743441" cy="7187032"/>
          </a:xfrm>
          <a:custGeom>
            <a:avLst/>
            <a:gdLst/>
            <a:ahLst/>
            <a:cxnLst/>
            <a:rect l="l" t="t" r="r" b="b"/>
            <a:pathLst>
              <a:path w="4743441" h="7187032">
                <a:moveTo>
                  <a:pt x="0" y="0"/>
                </a:moveTo>
                <a:lnTo>
                  <a:pt x="4743441" y="0"/>
                </a:lnTo>
                <a:lnTo>
                  <a:pt x="4743441" y="7187032"/>
                </a:lnTo>
                <a:lnTo>
                  <a:pt x="0" y="718703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CA"/>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1499745" y="2984395"/>
            <a:ext cx="11412461" cy="3192749"/>
            <a:chOff x="0" y="0"/>
            <a:chExt cx="3005751" cy="840889"/>
          </a:xfrm>
        </p:grpSpPr>
        <p:sp>
          <p:nvSpPr>
            <p:cNvPr id="3" name="Freeform 3"/>
            <p:cNvSpPr/>
            <p:nvPr/>
          </p:nvSpPr>
          <p:spPr>
            <a:xfrm>
              <a:off x="0" y="0"/>
              <a:ext cx="3005751" cy="840889"/>
            </a:xfrm>
            <a:custGeom>
              <a:avLst/>
              <a:gdLst/>
              <a:ahLst/>
              <a:cxnLst/>
              <a:rect l="l" t="t" r="r" b="b"/>
              <a:pathLst>
                <a:path w="3005751" h="840889">
                  <a:moveTo>
                    <a:pt x="0" y="0"/>
                  </a:moveTo>
                  <a:lnTo>
                    <a:pt x="3005751" y="0"/>
                  </a:lnTo>
                  <a:lnTo>
                    <a:pt x="3005751" y="840889"/>
                  </a:lnTo>
                  <a:lnTo>
                    <a:pt x="0" y="840889"/>
                  </a:lnTo>
                  <a:close/>
                </a:path>
              </a:pathLst>
            </a:custGeom>
            <a:solidFill>
              <a:srgbClr val="AB1009"/>
            </a:solidFill>
          </p:spPr>
          <p:txBody>
            <a:bodyPr/>
            <a:lstStyle/>
            <a:p>
              <a:endParaRPr lang="en-CA"/>
            </a:p>
          </p:txBody>
        </p:sp>
        <p:sp>
          <p:nvSpPr>
            <p:cNvPr id="4" name="TextBox 4"/>
            <p:cNvSpPr txBox="1"/>
            <p:nvPr/>
          </p:nvSpPr>
          <p:spPr>
            <a:xfrm>
              <a:off x="0" y="-19050"/>
              <a:ext cx="3005751" cy="859939"/>
            </a:xfrm>
            <a:prstGeom prst="rect">
              <a:avLst/>
            </a:prstGeom>
          </p:spPr>
          <p:txBody>
            <a:bodyPr lIns="50800" tIns="50800" rIns="50800" bIns="50800" rtlCol="0" anchor="ctr"/>
            <a:lstStyle/>
            <a:p>
              <a:pPr algn="ctr">
                <a:lnSpc>
                  <a:spcPts val="2859"/>
                </a:lnSpc>
              </a:pPr>
              <a:endParaRPr/>
            </a:p>
          </p:txBody>
        </p:sp>
      </p:grpSp>
      <p:sp>
        <p:nvSpPr>
          <p:cNvPr id="5" name="Freeform 5"/>
          <p:cNvSpPr/>
          <p:nvPr/>
        </p:nvSpPr>
        <p:spPr>
          <a:xfrm rot="2205683" flipH="1">
            <a:off x="-1758472" y="-1845813"/>
            <a:ext cx="4230599" cy="4713760"/>
          </a:xfrm>
          <a:custGeom>
            <a:avLst/>
            <a:gdLst/>
            <a:ahLst/>
            <a:cxnLst/>
            <a:rect l="l" t="t" r="r" b="b"/>
            <a:pathLst>
              <a:path w="4230599" h="4713760">
                <a:moveTo>
                  <a:pt x="4230599" y="0"/>
                </a:moveTo>
                <a:lnTo>
                  <a:pt x="0" y="0"/>
                </a:lnTo>
                <a:lnTo>
                  <a:pt x="0" y="4713760"/>
                </a:lnTo>
                <a:lnTo>
                  <a:pt x="4230599" y="4713760"/>
                </a:lnTo>
                <a:lnTo>
                  <a:pt x="4230599"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CA"/>
          </a:p>
        </p:txBody>
      </p:sp>
      <p:sp>
        <p:nvSpPr>
          <p:cNvPr id="6" name="Freeform 6"/>
          <p:cNvSpPr/>
          <p:nvPr/>
        </p:nvSpPr>
        <p:spPr>
          <a:xfrm>
            <a:off x="15784908" y="8303026"/>
            <a:ext cx="2503092" cy="2111984"/>
          </a:xfrm>
          <a:custGeom>
            <a:avLst/>
            <a:gdLst/>
            <a:ahLst/>
            <a:cxnLst/>
            <a:rect l="l" t="t" r="r" b="b"/>
            <a:pathLst>
              <a:path w="2503092" h="2111984">
                <a:moveTo>
                  <a:pt x="0" y="0"/>
                </a:moveTo>
                <a:lnTo>
                  <a:pt x="2503092" y="0"/>
                </a:lnTo>
                <a:lnTo>
                  <a:pt x="2503092" y="2111984"/>
                </a:lnTo>
                <a:lnTo>
                  <a:pt x="0" y="211198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CA"/>
          </a:p>
        </p:txBody>
      </p:sp>
      <p:sp>
        <p:nvSpPr>
          <p:cNvPr id="7" name="Freeform 7"/>
          <p:cNvSpPr/>
          <p:nvPr/>
        </p:nvSpPr>
        <p:spPr>
          <a:xfrm>
            <a:off x="2161590" y="3245246"/>
            <a:ext cx="13250422" cy="5484522"/>
          </a:xfrm>
          <a:custGeom>
            <a:avLst/>
            <a:gdLst/>
            <a:ahLst/>
            <a:cxnLst/>
            <a:rect l="l" t="t" r="r" b="b"/>
            <a:pathLst>
              <a:path w="13250422" h="5484522">
                <a:moveTo>
                  <a:pt x="0" y="0"/>
                </a:moveTo>
                <a:lnTo>
                  <a:pt x="13250422" y="0"/>
                </a:lnTo>
                <a:lnTo>
                  <a:pt x="13250422" y="5484523"/>
                </a:lnTo>
                <a:lnTo>
                  <a:pt x="0" y="5484523"/>
                </a:lnTo>
                <a:lnTo>
                  <a:pt x="0" y="0"/>
                </a:lnTo>
                <a:close/>
              </a:path>
            </a:pathLst>
          </a:custGeom>
          <a:blipFill>
            <a:blip r:embed="rId7"/>
            <a:stretch>
              <a:fillRect/>
            </a:stretch>
          </a:blipFill>
        </p:spPr>
        <p:txBody>
          <a:bodyPr/>
          <a:lstStyle/>
          <a:p>
            <a:endParaRPr lang="en-CA"/>
          </a:p>
        </p:txBody>
      </p:sp>
      <p:sp>
        <p:nvSpPr>
          <p:cNvPr id="8" name="TextBox 8"/>
          <p:cNvSpPr txBox="1"/>
          <p:nvPr/>
        </p:nvSpPr>
        <p:spPr>
          <a:xfrm>
            <a:off x="2161590" y="1509606"/>
            <a:ext cx="12460387" cy="715646"/>
          </a:xfrm>
          <a:prstGeom prst="rect">
            <a:avLst/>
          </a:prstGeom>
        </p:spPr>
        <p:txBody>
          <a:bodyPr lIns="0" tIns="0" rIns="0" bIns="0" rtlCol="0" anchor="t">
            <a:spAutoFit/>
          </a:bodyPr>
          <a:lstStyle/>
          <a:p>
            <a:pPr>
              <a:lnSpc>
                <a:spcPts val="5719"/>
              </a:lnSpc>
              <a:spcBef>
                <a:spcPct val="0"/>
              </a:spcBef>
            </a:pPr>
            <a:r>
              <a:rPr lang="en-US" sz="4399">
                <a:solidFill>
                  <a:srgbClr val="AB1009"/>
                </a:solidFill>
                <a:latin typeface="Open Sauce Bold"/>
              </a:rPr>
              <a:t>Outlook of Promotional Challenges by Metro</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8848"/>
            <a:ext cx="18288000" cy="10251030"/>
            <a:chOff x="0" y="0"/>
            <a:chExt cx="4816593" cy="2699860"/>
          </a:xfrm>
        </p:grpSpPr>
        <p:sp>
          <p:nvSpPr>
            <p:cNvPr id="3" name="Freeform 3"/>
            <p:cNvSpPr/>
            <p:nvPr/>
          </p:nvSpPr>
          <p:spPr>
            <a:xfrm>
              <a:off x="0" y="0"/>
              <a:ext cx="4816592" cy="2699860"/>
            </a:xfrm>
            <a:custGeom>
              <a:avLst/>
              <a:gdLst/>
              <a:ahLst/>
              <a:cxnLst/>
              <a:rect l="l" t="t" r="r" b="b"/>
              <a:pathLst>
                <a:path w="4816592" h="2699860">
                  <a:moveTo>
                    <a:pt x="0" y="0"/>
                  </a:moveTo>
                  <a:lnTo>
                    <a:pt x="4816592" y="0"/>
                  </a:lnTo>
                  <a:lnTo>
                    <a:pt x="4816592" y="2699860"/>
                  </a:lnTo>
                  <a:lnTo>
                    <a:pt x="0" y="2699860"/>
                  </a:lnTo>
                  <a:close/>
                </a:path>
              </a:pathLst>
            </a:custGeom>
            <a:solidFill>
              <a:srgbClr val="000000">
                <a:alpha val="0"/>
              </a:srgbClr>
            </a:solidFill>
            <a:ln w="381000" cap="sq">
              <a:solidFill>
                <a:srgbClr val="AB1009"/>
              </a:solidFill>
              <a:prstDash val="solid"/>
              <a:miter/>
            </a:ln>
          </p:spPr>
          <p:txBody>
            <a:bodyPr/>
            <a:lstStyle/>
            <a:p>
              <a:endParaRPr lang="en-CA"/>
            </a:p>
          </p:txBody>
        </p:sp>
        <p:sp>
          <p:nvSpPr>
            <p:cNvPr id="4" name="TextBox 4"/>
            <p:cNvSpPr txBox="1"/>
            <p:nvPr/>
          </p:nvSpPr>
          <p:spPr>
            <a:xfrm>
              <a:off x="0" y="-38100"/>
              <a:ext cx="4816593" cy="2737960"/>
            </a:xfrm>
            <a:prstGeom prst="rect">
              <a:avLst/>
            </a:prstGeom>
          </p:spPr>
          <p:txBody>
            <a:bodyPr lIns="50800" tIns="50800" rIns="50800" bIns="50800" rtlCol="0" anchor="ctr"/>
            <a:lstStyle/>
            <a:p>
              <a:pPr algn="ctr">
                <a:lnSpc>
                  <a:spcPts val="3035"/>
                </a:lnSpc>
              </a:pPr>
              <a:endParaRPr/>
            </a:p>
          </p:txBody>
        </p:sp>
      </p:grpSp>
      <p:sp>
        <p:nvSpPr>
          <p:cNvPr id="5" name="Freeform 5"/>
          <p:cNvSpPr/>
          <p:nvPr/>
        </p:nvSpPr>
        <p:spPr>
          <a:xfrm>
            <a:off x="704822" y="543768"/>
            <a:ext cx="16869313" cy="9194535"/>
          </a:xfrm>
          <a:custGeom>
            <a:avLst/>
            <a:gdLst/>
            <a:ahLst/>
            <a:cxnLst/>
            <a:rect l="l" t="t" r="r" b="b"/>
            <a:pathLst>
              <a:path w="16869313" h="9194535">
                <a:moveTo>
                  <a:pt x="0" y="0"/>
                </a:moveTo>
                <a:lnTo>
                  <a:pt x="16869313" y="0"/>
                </a:lnTo>
                <a:lnTo>
                  <a:pt x="16869313" y="9194535"/>
                </a:lnTo>
                <a:lnTo>
                  <a:pt x="0" y="9194535"/>
                </a:lnTo>
                <a:lnTo>
                  <a:pt x="0" y="0"/>
                </a:lnTo>
                <a:close/>
              </a:path>
            </a:pathLst>
          </a:custGeom>
          <a:blipFill>
            <a:blip r:embed="rId2"/>
            <a:stretch>
              <a:fillRect/>
            </a:stretch>
          </a:blipFill>
        </p:spPr>
        <p:txBody>
          <a:bodyPr/>
          <a:lstStyle/>
          <a:p>
            <a:endParaRPr lang="en-CA"/>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1499745" y="2984395"/>
            <a:ext cx="11412461" cy="3192749"/>
            <a:chOff x="0" y="0"/>
            <a:chExt cx="3005751" cy="840889"/>
          </a:xfrm>
        </p:grpSpPr>
        <p:sp>
          <p:nvSpPr>
            <p:cNvPr id="3" name="Freeform 3"/>
            <p:cNvSpPr/>
            <p:nvPr/>
          </p:nvSpPr>
          <p:spPr>
            <a:xfrm>
              <a:off x="0" y="0"/>
              <a:ext cx="3005751" cy="840889"/>
            </a:xfrm>
            <a:custGeom>
              <a:avLst/>
              <a:gdLst/>
              <a:ahLst/>
              <a:cxnLst/>
              <a:rect l="l" t="t" r="r" b="b"/>
              <a:pathLst>
                <a:path w="3005751" h="840889">
                  <a:moveTo>
                    <a:pt x="0" y="0"/>
                  </a:moveTo>
                  <a:lnTo>
                    <a:pt x="3005751" y="0"/>
                  </a:lnTo>
                  <a:lnTo>
                    <a:pt x="3005751" y="840889"/>
                  </a:lnTo>
                  <a:lnTo>
                    <a:pt x="0" y="840889"/>
                  </a:lnTo>
                  <a:close/>
                </a:path>
              </a:pathLst>
            </a:custGeom>
            <a:solidFill>
              <a:srgbClr val="AB1009"/>
            </a:solidFill>
          </p:spPr>
          <p:txBody>
            <a:bodyPr/>
            <a:lstStyle/>
            <a:p>
              <a:endParaRPr lang="en-CA"/>
            </a:p>
          </p:txBody>
        </p:sp>
        <p:sp>
          <p:nvSpPr>
            <p:cNvPr id="4" name="TextBox 4"/>
            <p:cNvSpPr txBox="1"/>
            <p:nvPr/>
          </p:nvSpPr>
          <p:spPr>
            <a:xfrm>
              <a:off x="0" y="-19050"/>
              <a:ext cx="3005751" cy="859939"/>
            </a:xfrm>
            <a:prstGeom prst="rect">
              <a:avLst/>
            </a:prstGeom>
          </p:spPr>
          <p:txBody>
            <a:bodyPr lIns="50800" tIns="50800" rIns="50800" bIns="50800" rtlCol="0" anchor="ctr"/>
            <a:lstStyle/>
            <a:p>
              <a:pPr algn="ctr">
                <a:lnSpc>
                  <a:spcPts val="2859"/>
                </a:lnSpc>
              </a:pPr>
              <a:endParaRPr/>
            </a:p>
          </p:txBody>
        </p:sp>
      </p:grpSp>
      <p:sp>
        <p:nvSpPr>
          <p:cNvPr id="5" name="Freeform 5"/>
          <p:cNvSpPr/>
          <p:nvPr/>
        </p:nvSpPr>
        <p:spPr>
          <a:xfrm rot="2205683" flipH="1">
            <a:off x="-1758472" y="-1845813"/>
            <a:ext cx="4230599" cy="4713760"/>
          </a:xfrm>
          <a:custGeom>
            <a:avLst/>
            <a:gdLst/>
            <a:ahLst/>
            <a:cxnLst/>
            <a:rect l="l" t="t" r="r" b="b"/>
            <a:pathLst>
              <a:path w="4230599" h="4713760">
                <a:moveTo>
                  <a:pt x="4230599" y="0"/>
                </a:moveTo>
                <a:lnTo>
                  <a:pt x="0" y="0"/>
                </a:lnTo>
                <a:lnTo>
                  <a:pt x="0" y="4713760"/>
                </a:lnTo>
                <a:lnTo>
                  <a:pt x="4230599" y="4713760"/>
                </a:lnTo>
                <a:lnTo>
                  <a:pt x="4230599"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CA"/>
          </a:p>
        </p:txBody>
      </p:sp>
      <p:sp>
        <p:nvSpPr>
          <p:cNvPr id="6" name="Freeform 6"/>
          <p:cNvSpPr/>
          <p:nvPr/>
        </p:nvSpPr>
        <p:spPr>
          <a:xfrm>
            <a:off x="15784908" y="8303026"/>
            <a:ext cx="2503092" cy="2111984"/>
          </a:xfrm>
          <a:custGeom>
            <a:avLst/>
            <a:gdLst/>
            <a:ahLst/>
            <a:cxnLst/>
            <a:rect l="l" t="t" r="r" b="b"/>
            <a:pathLst>
              <a:path w="2503092" h="2111984">
                <a:moveTo>
                  <a:pt x="0" y="0"/>
                </a:moveTo>
                <a:lnTo>
                  <a:pt x="2503092" y="0"/>
                </a:lnTo>
                <a:lnTo>
                  <a:pt x="2503092" y="2111984"/>
                </a:lnTo>
                <a:lnTo>
                  <a:pt x="0" y="211198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CA"/>
          </a:p>
        </p:txBody>
      </p:sp>
      <p:sp>
        <p:nvSpPr>
          <p:cNvPr id="7" name="Freeform 7"/>
          <p:cNvSpPr/>
          <p:nvPr/>
        </p:nvSpPr>
        <p:spPr>
          <a:xfrm>
            <a:off x="1969929" y="3068437"/>
            <a:ext cx="13250422" cy="5484522"/>
          </a:xfrm>
          <a:custGeom>
            <a:avLst/>
            <a:gdLst/>
            <a:ahLst/>
            <a:cxnLst/>
            <a:rect l="l" t="t" r="r" b="b"/>
            <a:pathLst>
              <a:path w="13250422" h="5484522">
                <a:moveTo>
                  <a:pt x="0" y="0"/>
                </a:moveTo>
                <a:lnTo>
                  <a:pt x="13250422" y="0"/>
                </a:lnTo>
                <a:lnTo>
                  <a:pt x="13250422" y="5484523"/>
                </a:lnTo>
                <a:lnTo>
                  <a:pt x="0" y="5484523"/>
                </a:lnTo>
                <a:lnTo>
                  <a:pt x="0" y="0"/>
                </a:lnTo>
                <a:close/>
              </a:path>
            </a:pathLst>
          </a:custGeom>
          <a:blipFill>
            <a:blip r:embed="rId7"/>
            <a:stretch>
              <a:fillRect/>
            </a:stretch>
          </a:blipFill>
        </p:spPr>
        <p:txBody>
          <a:bodyPr/>
          <a:lstStyle/>
          <a:p>
            <a:endParaRPr lang="en-CA"/>
          </a:p>
        </p:txBody>
      </p:sp>
      <p:sp>
        <p:nvSpPr>
          <p:cNvPr id="8" name="TextBox 8"/>
          <p:cNvSpPr txBox="1"/>
          <p:nvPr/>
        </p:nvSpPr>
        <p:spPr>
          <a:xfrm>
            <a:off x="1960133" y="1686415"/>
            <a:ext cx="12934256" cy="715646"/>
          </a:xfrm>
          <a:prstGeom prst="rect">
            <a:avLst/>
          </a:prstGeom>
        </p:spPr>
        <p:txBody>
          <a:bodyPr lIns="0" tIns="0" rIns="0" bIns="0" rtlCol="0" anchor="t">
            <a:spAutoFit/>
          </a:bodyPr>
          <a:lstStyle/>
          <a:p>
            <a:pPr>
              <a:lnSpc>
                <a:spcPts val="5719"/>
              </a:lnSpc>
              <a:spcBef>
                <a:spcPct val="0"/>
              </a:spcBef>
            </a:pPr>
            <a:r>
              <a:rPr lang="en-US" sz="4399">
                <a:solidFill>
                  <a:srgbClr val="AB1009"/>
                </a:solidFill>
                <a:latin typeface="Open Sauce Bold"/>
              </a:rPr>
              <a:t>Innovative Approach : Metro Rewards Program</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8848"/>
            <a:ext cx="18288000" cy="10251030"/>
            <a:chOff x="0" y="0"/>
            <a:chExt cx="4816593" cy="2699860"/>
          </a:xfrm>
        </p:grpSpPr>
        <p:sp>
          <p:nvSpPr>
            <p:cNvPr id="3" name="Freeform 3"/>
            <p:cNvSpPr/>
            <p:nvPr/>
          </p:nvSpPr>
          <p:spPr>
            <a:xfrm>
              <a:off x="0" y="0"/>
              <a:ext cx="4816592" cy="2699860"/>
            </a:xfrm>
            <a:custGeom>
              <a:avLst/>
              <a:gdLst/>
              <a:ahLst/>
              <a:cxnLst/>
              <a:rect l="l" t="t" r="r" b="b"/>
              <a:pathLst>
                <a:path w="4816592" h="2699860">
                  <a:moveTo>
                    <a:pt x="0" y="0"/>
                  </a:moveTo>
                  <a:lnTo>
                    <a:pt x="4816592" y="0"/>
                  </a:lnTo>
                  <a:lnTo>
                    <a:pt x="4816592" y="2699860"/>
                  </a:lnTo>
                  <a:lnTo>
                    <a:pt x="0" y="2699860"/>
                  </a:lnTo>
                  <a:close/>
                </a:path>
              </a:pathLst>
            </a:custGeom>
            <a:solidFill>
              <a:srgbClr val="000000">
                <a:alpha val="0"/>
              </a:srgbClr>
            </a:solidFill>
            <a:ln w="381000" cap="sq">
              <a:solidFill>
                <a:srgbClr val="AB1009"/>
              </a:solidFill>
              <a:prstDash val="solid"/>
              <a:miter/>
            </a:ln>
          </p:spPr>
          <p:txBody>
            <a:bodyPr/>
            <a:lstStyle/>
            <a:p>
              <a:endParaRPr lang="en-CA"/>
            </a:p>
          </p:txBody>
        </p:sp>
        <p:sp>
          <p:nvSpPr>
            <p:cNvPr id="4" name="TextBox 4"/>
            <p:cNvSpPr txBox="1"/>
            <p:nvPr/>
          </p:nvSpPr>
          <p:spPr>
            <a:xfrm>
              <a:off x="0" y="-38100"/>
              <a:ext cx="4816593" cy="2737960"/>
            </a:xfrm>
            <a:prstGeom prst="rect">
              <a:avLst/>
            </a:prstGeom>
          </p:spPr>
          <p:txBody>
            <a:bodyPr lIns="50800" tIns="50800" rIns="50800" bIns="50800" rtlCol="0" anchor="ctr"/>
            <a:lstStyle/>
            <a:p>
              <a:pPr algn="ctr">
                <a:lnSpc>
                  <a:spcPts val="3035"/>
                </a:lnSpc>
              </a:pPr>
              <a:endParaRPr/>
            </a:p>
          </p:txBody>
        </p:sp>
      </p:grpSp>
      <p:sp>
        <p:nvSpPr>
          <p:cNvPr id="5" name="Freeform 5"/>
          <p:cNvSpPr/>
          <p:nvPr/>
        </p:nvSpPr>
        <p:spPr>
          <a:xfrm>
            <a:off x="1028700" y="683032"/>
            <a:ext cx="16230600" cy="8920935"/>
          </a:xfrm>
          <a:custGeom>
            <a:avLst/>
            <a:gdLst/>
            <a:ahLst/>
            <a:cxnLst/>
            <a:rect l="l" t="t" r="r" b="b"/>
            <a:pathLst>
              <a:path w="16230600" h="8920935">
                <a:moveTo>
                  <a:pt x="0" y="0"/>
                </a:moveTo>
                <a:lnTo>
                  <a:pt x="16230600" y="0"/>
                </a:lnTo>
                <a:lnTo>
                  <a:pt x="16230600" y="8920936"/>
                </a:lnTo>
                <a:lnTo>
                  <a:pt x="0" y="8920936"/>
                </a:lnTo>
                <a:lnTo>
                  <a:pt x="0" y="0"/>
                </a:lnTo>
                <a:close/>
              </a:path>
            </a:pathLst>
          </a:custGeom>
          <a:blipFill>
            <a:blip r:embed="rId2"/>
            <a:stretch>
              <a:fillRect/>
            </a:stretch>
          </a:blipFill>
        </p:spPr>
        <p:txBody>
          <a:bodyPr/>
          <a:lstStyle/>
          <a:p>
            <a:endParaRPr lang="en-CA"/>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8848"/>
            <a:ext cx="18288000" cy="10251030"/>
            <a:chOff x="0" y="0"/>
            <a:chExt cx="4816593" cy="2699860"/>
          </a:xfrm>
        </p:grpSpPr>
        <p:sp>
          <p:nvSpPr>
            <p:cNvPr id="3" name="Freeform 3"/>
            <p:cNvSpPr/>
            <p:nvPr/>
          </p:nvSpPr>
          <p:spPr>
            <a:xfrm>
              <a:off x="0" y="0"/>
              <a:ext cx="4816592" cy="2699860"/>
            </a:xfrm>
            <a:custGeom>
              <a:avLst/>
              <a:gdLst/>
              <a:ahLst/>
              <a:cxnLst/>
              <a:rect l="l" t="t" r="r" b="b"/>
              <a:pathLst>
                <a:path w="4816592" h="2699860">
                  <a:moveTo>
                    <a:pt x="0" y="0"/>
                  </a:moveTo>
                  <a:lnTo>
                    <a:pt x="4816592" y="0"/>
                  </a:lnTo>
                  <a:lnTo>
                    <a:pt x="4816592" y="2699860"/>
                  </a:lnTo>
                  <a:lnTo>
                    <a:pt x="0" y="2699860"/>
                  </a:lnTo>
                  <a:close/>
                </a:path>
              </a:pathLst>
            </a:custGeom>
            <a:solidFill>
              <a:srgbClr val="000000">
                <a:alpha val="0"/>
              </a:srgbClr>
            </a:solidFill>
            <a:ln w="381000" cap="sq">
              <a:solidFill>
                <a:srgbClr val="AB1009"/>
              </a:solidFill>
              <a:prstDash val="solid"/>
              <a:miter/>
            </a:ln>
          </p:spPr>
          <p:txBody>
            <a:bodyPr/>
            <a:lstStyle/>
            <a:p>
              <a:endParaRPr lang="en-CA"/>
            </a:p>
          </p:txBody>
        </p:sp>
        <p:sp>
          <p:nvSpPr>
            <p:cNvPr id="4" name="TextBox 4"/>
            <p:cNvSpPr txBox="1"/>
            <p:nvPr/>
          </p:nvSpPr>
          <p:spPr>
            <a:xfrm>
              <a:off x="0" y="-38100"/>
              <a:ext cx="4816593" cy="2737960"/>
            </a:xfrm>
            <a:prstGeom prst="rect">
              <a:avLst/>
            </a:prstGeom>
          </p:spPr>
          <p:txBody>
            <a:bodyPr lIns="50800" tIns="50800" rIns="50800" bIns="50800" rtlCol="0" anchor="ctr"/>
            <a:lstStyle/>
            <a:p>
              <a:pPr algn="ctr">
                <a:lnSpc>
                  <a:spcPts val="3035"/>
                </a:lnSpc>
              </a:pPr>
              <a:endParaRPr/>
            </a:p>
          </p:txBody>
        </p:sp>
      </p:grpSp>
      <p:sp>
        <p:nvSpPr>
          <p:cNvPr id="5" name="Freeform 5"/>
          <p:cNvSpPr/>
          <p:nvPr/>
        </p:nvSpPr>
        <p:spPr>
          <a:xfrm>
            <a:off x="1028700" y="545298"/>
            <a:ext cx="16230600" cy="9196404"/>
          </a:xfrm>
          <a:custGeom>
            <a:avLst/>
            <a:gdLst/>
            <a:ahLst/>
            <a:cxnLst/>
            <a:rect l="l" t="t" r="r" b="b"/>
            <a:pathLst>
              <a:path w="16230600" h="9196404">
                <a:moveTo>
                  <a:pt x="0" y="0"/>
                </a:moveTo>
                <a:lnTo>
                  <a:pt x="16230600" y="0"/>
                </a:lnTo>
                <a:lnTo>
                  <a:pt x="16230600" y="9196404"/>
                </a:lnTo>
                <a:lnTo>
                  <a:pt x="0" y="9196404"/>
                </a:lnTo>
                <a:lnTo>
                  <a:pt x="0" y="0"/>
                </a:lnTo>
                <a:close/>
              </a:path>
            </a:pathLst>
          </a:custGeom>
          <a:blipFill>
            <a:blip r:embed="rId2"/>
            <a:stretch>
              <a:fillRect/>
            </a:stretch>
          </a:blipFill>
        </p:spPr>
        <p:txBody>
          <a:bodyPr/>
          <a:lstStyle/>
          <a:p>
            <a:endParaRPr lang="en-CA"/>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B6110A"/>
        </a:solidFill>
        <a:effectLst/>
      </p:bgPr>
    </p:bg>
    <p:spTree>
      <p:nvGrpSpPr>
        <p:cNvPr id="1" name=""/>
        <p:cNvGrpSpPr/>
        <p:nvPr/>
      </p:nvGrpSpPr>
      <p:grpSpPr>
        <a:xfrm>
          <a:off x="0" y="0"/>
          <a:ext cx="0" cy="0"/>
          <a:chOff x="0" y="0"/>
          <a:chExt cx="0" cy="0"/>
        </a:xfrm>
      </p:grpSpPr>
      <p:grpSp>
        <p:nvGrpSpPr>
          <p:cNvPr id="2" name="Group 2"/>
          <p:cNvGrpSpPr/>
          <p:nvPr/>
        </p:nvGrpSpPr>
        <p:grpSpPr>
          <a:xfrm>
            <a:off x="1522298" y="2955593"/>
            <a:ext cx="32896171" cy="11543764"/>
            <a:chOff x="0" y="0"/>
            <a:chExt cx="43861561" cy="15391685"/>
          </a:xfrm>
        </p:grpSpPr>
        <p:sp>
          <p:nvSpPr>
            <p:cNvPr id="3" name="Freeform 3"/>
            <p:cNvSpPr/>
            <p:nvPr/>
          </p:nvSpPr>
          <p:spPr>
            <a:xfrm>
              <a:off x="4687044" y="0"/>
              <a:ext cx="19794344" cy="10077121"/>
            </a:xfrm>
            <a:custGeom>
              <a:avLst/>
              <a:gdLst/>
              <a:ahLst/>
              <a:cxnLst/>
              <a:rect l="l" t="t" r="r" b="b"/>
              <a:pathLst>
                <a:path w="19794344" h="10077121">
                  <a:moveTo>
                    <a:pt x="0" y="0"/>
                  </a:moveTo>
                  <a:lnTo>
                    <a:pt x="19794344" y="0"/>
                  </a:lnTo>
                  <a:lnTo>
                    <a:pt x="19794344" y="10077121"/>
                  </a:lnTo>
                  <a:lnTo>
                    <a:pt x="0" y="10077121"/>
                  </a:lnTo>
                  <a:lnTo>
                    <a:pt x="0" y="0"/>
                  </a:lnTo>
                  <a:close/>
                </a:path>
              </a:pathLst>
            </a:custGeom>
            <a:blipFill>
              <a:blip r:embed="rId3">
                <a:alphaModFix amt="19999"/>
                <a:extLst>
                  <a:ext uri="{96DAC541-7B7A-43D3-8B79-37D633B846F1}">
                    <asvg:svgBlip xmlns:asvg="http://schemas.microsoft.com/office/drawing/2016/SVG/main" r:embed="rId4"/>
                  </a:ext>
                </a:extLst>
              </a:blip>
              <a:stretch>
                <a:fillRect/>
              </a:stretch>
            </a:blipFill>
          </p:spPr>
          <p:txBody>
            <a:bodyPr/>
            <a:lstStyle/>
            <a:p>
              <a:endParaRPr lang="en-CA"/>
            </a:p>
          </p:txBody>
        </p:sp>
        <p:sp>
          <p:nvSpPr>
            <p:cNvPr id="4" name="Freeform 4"/>
            <p:cNvSpPr/>
            <p:nvPr/>
          </p:nvSpPr>
          <p:spPr>
            <a:xfrm>
              <a:off x="0" y="5314565"/>
              <a:ext cx="19794344" cy="10077121"/>
            </a:xfrm>
            <a:custGeom>
              <a:avLst/>
              <a:gdLst/>
              <a:ahLst/>
              <a:cxnLst/>
              <a:rect l="l" t="t" r="r" b="b"/>
              <a:pathLst>
                <a:path w="19794344" h="10077121">
                  <a:moveTo>
                    <a:pt x="0" y="0"/>
                  </a:moveTo>
                  <a:lnTo>
                    <a:pt x="19794344" y="0"/>
                  </a:lnTo>
                  <a:lnTo>
                    <a:pt x="19794344" y="10077120"/>
                  </a:lnTo>
                  <a:lnTo>
                    <a:pt x="0" y="10077120"/>
                  </a:lnTo>
                  <a:lnTo>
                    <a:pt x="0" y="0"/>
                  </a:lnTo>
                  <a:close/>
                </a:path>
              </a:pathLst>
            </a:custGeom>
            <a:blipFill>
              <a:blip r:embed="rId3">
                <a:alphaModFix amt="19999"/>
                <a:extLst>
                  <a:ext uri="{96DAC541-7B7A-43D3-8B79-37D633B846F1}">
                    <asvg:svgBlip xmlns:asvg="http://schemas.microsoft.com/office/drawing/2016/SVG/main" r:embed="rId4"/>
                  </a:ext>
                </a:extLst>
              </a:blip>
              <a:stretch>
                <a:fillRect/>
              </a:stretch>
            </a:blipFill>
          </p:spPr>
          <p:txBody>
            <a:bodyPr/>
            <a:lstStyle/>
            <a:p>
              <a:endParaRPr lang="en-CA"/>
            </a:p>
          </p:txBody>
        </p:sp>
        <p:sp>
          <p:nvSpPr>
            <p:cNvPr id="5" name="Freeform 5"/>
            <p:cNvSpPr/>
            <p:nvPr/>
          </p:nvSpPr>
          <p:spPr>
            <a:xfrm>
              <a:off x="24067217" y="5165560"/>
              <a:ext cx="19794344" cy="10077121"/>
            </a:xfrm>
            <a:custGeom>
              <a:avLst/>
              <a:gdLst/>
              <a:ahLst/>
              <a:cxnLst/>
              <a:rect l="l" t="t" r="r" b="b"/>
              <a:pathLst>
                <a:path w="19794344" h="10077121">
                  <a:moveTo>
                    <a:pt x="0" y="0"/>
                  </a:moveTo>
                  <a:lnTo>
                    <a:pt x="19794344" y="0"/>
                  </a:lnTo>
                  <a:lnTo>
                    <a:pt x="19794344" y="10077121"/>
                  </a:lnTo>
                  <a:lnTo>
                    <a:pt x="0" y="10077121"/>
                  </a:lnTo>
                  <a:lnTo>
                    <a:pt x="0" y="0"/>
                  </a:lnTo>
                  <a:close/>
                </a:path>
              </a:pathLst>
            </a:custGeom>
            <a:blipFill>
              <a:blip r:embed="rId5">
                <a:alphaModFix amt="19999"/>
                <a:extLst>
                  <a:ext uri="{96DAC541-7B7A-43D3-8B79-37D633B846F1}">
                    <asvg:svgBlip xmlns:asvg="http://schemas.microsoft.com/office/drawing/2016/SVG/main" r:embed="rId6"/>
                  </a:ext>
                </a:extLst>
              </a:blip>
              <a:stretch>
                <a:fillRect/>
              </a:stretch>
            </a:blipFill>
          </p:spPr>
          <p:txBody>
            <a:bodyPr/>
            <a:lstStyle/>
            <a:p>
              <a:endParaRPr lang="en-CA"/>
            </a:p>
          </p:txBody>
        </p:sp>
      </p:grpSp>
      <p:grpSp>
        <p:nvGrpSpPr>
          <p:cNvPr id="6" name="Group 6"/>
          <p:cNvGrpSpPr/>
          <p:nvPr/>
        </p:nvGrpSpPr>
        <p:grpSpPr>
          <a:xfrm>
            <a:off x="-669796" y="441797"/>
            <a:ext cx="16996764" cy="9403406"/>
            <a:chOff x="0" y="0"/>
            <a:chExt cx="4380413" cy="2423450"/>
          </a:xfrm>
        </p:grpSpPr>
        <p:sp>
          <p:nvSpPr>
            <p:cNvPr id="7" name="Freeform 7"/>
            <p:cNvSpPr/>
            <p:nvPr/>
          </p:nvSpPr>
          <p:spPr>
            <a:xfrm>
              <a:off x="0" y="0"/>
              <a:ext cx="4380413" cy="2423450"/>
            </a:xfrm>
            <a:custGeom>
              <a:avLst/>
              <a:gdLst/>
              <a:ahLst/>
              <a:cxnLst/>
              <a:rect l="l" t="t" r="r" b="b"/>
              <a:pathLst>
                <a:path w="4380413" h="2423450">
                  <a:moveTo>
                    <a:pt x="4255953" y="2423450"/>
                  </a:moveTo>
                  <a:lnTo>
                    <a:pt x="124460" y="2423450"/>
                  </a:lnTo>
                  <a:cubicBezTo>
                    <a:pt x="55880" y="2423450"/>
                    <a:pt x="0" y="2367570"/>
                    <a:pt x="0" y="2298990"/>
                  </a:cubicBezTo>
                  <a:lnTo>
                    <a:pt x="0" y="124460"/>
                  </a:lnTo>
                  <a:cubicBezTo>
                    <a:pt x="0" y="55880"/>
                    <a:pt x="55880" y="0"/>
                    <a:pt x="124460" y="0"/>
                  </a:cubicBezTo>
                  <a:lnTo>
                    <a:pt x="4255953" y="0"/>
                  </a:lnTo>
                  <a:cubicBezTo>
                    <a:pt x="4324533" y="0"/>
                    <a:pt x="4380413" y="55880"/>
                    <a:pt x="4380413" y="124460"/>
                  </a:cubicBezTo>
                  <a:lnTo>
                    <a:pt x="4380413" y="2298990"/>
                  </a:lnTo>
                  <a:cubicBezTo>
                    <a:pt x="4380413" y="2367570"/>
                    <a:pt x="4324533" y="2423450"/>
                    <a:pt x="4255953" y="2423450"/>
                  </a:cubicBezTo>
                  <a:close/>
                </a:path>
              </a:pathLst>
            </a:custGeom>
            <a:solidFill>
              <a:srgbClr val="FFFFFF"/>
            </a:solidFill>
          </p:spPr>
          <p:txBody>
            <a:bodyPr/>
            <a:lstStyle/>
            <a:p>
              <a:endParaRPr lang="en-CA"/>
            </a:p>
          </p:txBody>
        </p:sp>
      </p:grpSp>
      <p:grpSp>
        <p:nvGrpSpPr>
          <p:cNvPr id="8" name="Group 8"/>
          <p:cNvGrpSpPr/>
          <p:nvPr/>
        </p:nvGrpSpPr>
        <p:grpSpPr>
          <a:xfrm>
            <a:off x="11168955" y="217094"/>
            <a:ext cx="10316026" cy="10316026"/>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6110A"/>
            </a:solidFill>
          </p:spPr>
          <p:txBody>
            <a:bodyPr/>
            <a:lstStyle/>
            <a:p>
              <a:endParaRPr lang="en-CA"/>
            </a:p>
          </p:txBody>
        </p:sp>
        <p:sp>
          <p:nvSpPr>
            <p:cNvPr id="10" name="TextBox 10"/>
            <p:cNvSpPr txBox="1"/>
            <p:nvPr/>
          </p:nvSpPr>
          <p:spPr>
            <a:xfrm>
              <a:off x="76200" y="47625"/>
              <a:ext cx="660400" cy="688975"/>
            </a:xfrm>
            <a:prstGeom prst="rect">
              <a:avLst/>
            </a:prstGeom>
          </p:spPr>
          <p:txBody>
            <a:bodyPr lIns="50800" tIns="50800" rIns="50800" bIns="50800" rtlCol="0" anchor="ctr"/>
            <a:lstStyle/>
            <a:p>
              <a:pPr algn="ctr">
                <a:lnSpc>
                  <a:spcPts val="1960"/>
                </a:lnSpc>
              </a:pPr>
              <a:endParaRPr/>
            </a:p>
          </p:txBody>
        </p:sp>
      </p:grpSp>
      <p:sp>
        <p:nvSpPr>
          <p:cNvPr id="11" name="Freeform 11"/>
          <p:cNvSpPr/>
          <p:nvPr/>
        </p:nvSpPr>
        <p:spPr>
          <a:xfrm>
            <a:off x="10035774" y="424052"/>
            <a:ext cx="11075295" cy="11735412"/>
          </a:xfrm>
          <a:custGeom>
            <a:avLst/>
            <a:gdLst/>
            <a:ahLst/>
            <a:cxnLst/>
            <a:rect l="l" t="t" r="r" b="b"/>
            <a:pathLst>
              <a:path w="11075295" h="11735412">
                <a:moveTo>
                  <a:pt x="0" y="0"/>
                </a:moveTo>
                <a:lnTo>
                  <a:pt x="11075294" y="0"/>
                </a:lnTo>
                <a:lnTo>
                  <a:pt x="11075294" y="11735411"/>
                </a:lnTo>
                <a:lnTo>
                  <a:pt x="0" y="11735411"/>
                </a:lnTo>
                <a:lnTo>
                  <a:pt x="0" y="0"/>
                </a:lnTo>
                <a:close/>
              </a:path>
            </a:pathLst>
          </a:custGeom>
          <a:blipFill>
            <a:blip r:embed="rId7"/>
            <a:stretch>
              <a:fillRect/>
            </a:stretch>
          </a:blipFill>
        </p:spPr>
        <p:txBody>
          <a:bodyPr/>
          <a:lstStyle/>
          <a:p>
            <a:endParaRPr lang="en-CA"/>
          </a:p>
        </p:txBody>
      </p:sp>
      <p:sp>
        <p:nvSpPr>
          <p:cNvPr id="12" name="TextBox 12"/>
          <p:cNvSpPr txBox="1"/>
          <p:nvPr/>
        </p:nvSpPr>
        <p:spPr>
          <a:xfrm>
            <a:off x="1028700" y="1390904"/>
            <a:ext cx="7762989" cy="937678"/>
          </a:xfrm>
          <a:prstGeom prst="rect">
            <a:avLst/>
          </a:prstGeom>
        </p:spPr>
        <p:txBody>
          <a:bodyPr lIns="0" tIns="0" rIns="0" bIns="0" rtlCol="0" anchor="t">
            <a:spAutoFit/>
          </a:bodyPr>
          <a:lstStyle/>
          <a:p>
            <a:pPr>
              <a:lnSpc>
                <a:spcPts val="7442"/>
              </a:lnSpc>
            </a:pPr>
            <a:r>
              <a:rPr lang="en-US" sz="6202">
                <a:solidFill>
                  <a:srgbClr val="B6110A"/>
                </a:solidFill>
                <a:latin typeface="Fredoka One Bold"/>
              </a:rPr>
              <a:t>Executive Summary</a:t>
            </a:r>
          </a:p>
        </p:txBody>
      </p:sp>
      <p:sp>
        <p:nvSpPr>
          <p:cNvPr id="13" name="TextBox 13"/>
          <p:cNvSpPr txBox="1"/>
          <p:nvPr/>
        </p:nvSpPr>
        <p:spPr>
          <a:xfrm>
            <a:off x="528225" y="2888918"/>
            <a:ext cx="10092675" cy="4864835"/>
          </a:xfrm>
          <a:prstGeom prst="rect">
            <a:avLst/>
          </a:prstGeom>
        </p:spPr>
        <p:txBody>
          <a:bodyPr lIns="0" tIns="0" rIns="0" bIns="0" rtlCol="0" anchor="t">
            <a:spAutoFit/>
          </a:bodyPr>
          <a:lstStyle/>
          <a:p>
            <a:pPr>
              <a:lnSpc>
                <a:spcPts val="3883"/>
              </a:lnSpc>
            </a:pPr>
            <a:r>
              <a:rPr lang="en-US" sz="2773">
                <a:solidFill>
                  <a:srgbClr val="B6110A"/>
                </a:solidFill>
                <a:latin typeface="Manjari"/>
              </a:rPr>
              <a:t>Our research goal is to explore how consumers perceive prices at Metro compared to Food Basics. Our approach will consist of the analysis of price perception patterns, assessing the impact of marketing strategies on consumer expectations, and taking into consideration diverse factors (ethnic, cultural, and demographic) influencing price perceptions and store choices.</a:t>
            </a:r>
          </a:p>
          <a:p>
            <a:pPr>
              <a:lnSpc>
                <a:spcPts val="3883"/>
              </a:lnSpc>
            </a:pPr>
            <a:r>
              <a:rPr lang="en-US" sz="2773">
                <a:solidFill>
                  <a:srgbClr val="B6110A"/>
                </a:solidFill>
                <a:latin typeface="Manjari"/>
              </a:rPr>
              <a:t>The aftermath is to provide you insights to help Metro adapt strategies, meet the evolving consumer needs, and maintain satisfaction and loyalty in a constantly changing market.</a:t>
            </a:r>
          </a:p>
          <a:p>
            <a:pPr>
              <a:lnSpc>
                <a:spcPts val="3883"/>
              </a:lnSpc>
              <a:spcBef>
                <a:spcPct val="0"/>
              </a:spcBef>
            </a:pPr>
            <a:endParaRPr lang="en-US" sz="2773">
              <a:solidFill>
                <a:srgbClr val="B6110A"/>
              </a:solidFill>
              <a:latin typeface="Manjari"/>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8848"/>
            <a:ext cx="18288000" cy="10251030"/>
            <a:chOff x="0" y="0"/>
            <a:chExt cx="4816593" cy="2699860"/>
          </a:xfrm>
        </p:grpSpPr>
        <p:sp>
          <p:nvSpPr>
            <p:cNvPr id="3" name="Freeform 3"/>
            <p:cNvSpPr/>
            <p:nvPr/>
          </p:nvSpPr>
          <p:spPr>
            <a:xfrm>
              <a:off x="0" y="0"/>
              <a:ext cx="4816592" cy="2699860"/>
            </a:xfrm>
            <a:custGeom>
              <a:avLst/>
              <a:gdLst/>
              <a:ahLst/>
              <a:cxnLst/>
              <a:rect l="l" t="t" r="r" b="b"/>
              <a:pathLst>
                <a:path w="4816592" h="2699860">
                  <a:moveTo>
                    <a:pt x="0" y="0"/>
                  </a:moveTo>
                  <a:lnTo>
                    <a:pt x="4816592" y="0"/>
                  </a:lnTo>
                  <a:lnTo>
                    <a:pt x="4816592" y="2699860"/>
                  </a:lnTo>
                  <a:lnTo>
                    <a:pt x="0" y="2699860"/>
                  </a:lnTo>
                  <a:close/>
                </a:path>
              </a:pathLst>
            </a:custGeom>
            <a:solidFill>
              <a:srgbClr val="000000">
                <a:alpha val="0"/>
              </a:srgbClr>
            </a:solidFill>
            <a:ln w="381000" cap="sq">
              <a:solidFill>
                <a:srgbClr val="AB1009"/>
              </a:solidFill>
              <a:prstDash val="solid"/>
              <a:miter/>
            </a:ln>
          </p:spPr>
          <p:txBody>
            <a:bodyPr/>
            <a:lstStyle/>
            <a:p>
              <a:endParaRPr lang="en-CA"/>
            </a:p>
          </p:txBody>
        </p:sp>
        <p:sp>
          <p:nvSpPr>
            <p:cNvPr id="4" name="TextBox 4"/>
            <p:cNvSpPr txBox="1"/>
            <p:nvPr/>
          </p:nvSpPr>
          <p:spPr>
            <a:xfrm>
              <a:off x="0" y="-38100"/>
              <a:ext cx="4816593" cy="2737960"/>
            </a:xfrm>
            <a:prstGeom prst="rect">
              <a:avLst/>
            </a:prstGeom>
          </p:spPr>
          <p:txBody>
            <a:bodyPr lIns="50800" tIns="50800" rIns="50800" bIns="50800" rtlCol="0" anchor="ctr"/>
            <a:lstStyle/>
            <a:p>
              <a:pPr algn="ctr">
                <a:lnSpc>
                  <a:spcPts val="3035"/>
                </a:lnSpc>
              </a:pPr>
              <a:endParaRPr/>
            </a:p>
          </p:txBody>
        </p:sp>
      </p:grpSp>
      <p:sp>
        <p:nvSpPr>
          <p:cNvPr id="5" name="Freeform 5"/>
          <p:cNvSpPr/>
          <p:nvPr/>
        </p:nvSpPr>
        <p:spPr>
          <a:xfrm>
            <a:off x="1382318" y="3216727"/>
            <a:ext cx="7504506" cy="4743653"/>
          </a:xfrm>
          <a:custGeom>
            <a:avLst/>
            <a:gdLst/>
            <a:ahLst/>
            <a:cxnLst/>
            <a:rect l="l" t="t" r="r" b="b"/>
            <a:pathLst>
              <a:path w="7504506" h="4743653">
                <a:moveTo>
                  <a:pt x="0" y="0"/>
                </a:moveTo>
                <a:lnTo>
                  <a:pt x="7504505" y="0"/>
                </a:lnTo>
                <a:lnTo>
                  <a:pt x="7504505" y="4743653"/>
                </a:lnTo>
                <a:lnTo>
                  <a:pt x="0" y="4743653"/>
                </a:lnTo>
                <a:lnTo>
                  <a:pt x="0" y="0"/>
                </a:lnTo>
                <a:close/>
              </a:path>
            </a:pathLst>
          </a:custGeom>
          <a:blipFill>
            <a:blip r:embed="rId2"/>
            <a:stretch>
              <a:fillRect t="-5765" b="-5765"/>
            </a:stretch>
          </a:blipFill>
        </p:spPr>
        <p:txBody>
          <a:bodyPr/>
          <a:lstStyle/>
          <a:p>
            <a:endParaRPr lang="en-CA"/>
          </a:p>
        </p:txBody>
      </p:sp>
      <p:sp>
        <p:nvSpPr>
          <p:cNvPr id="6" name="Freeform 6"/>
          <p:cNvSpPr/>
          <p:nvPr/>
        </p:nvSpPr>
        <p:spPr>
          <a:xfrm>
            <a:off x="9981785" y="3216727"/>
            <a:ext cx="7277515" cy="4694423"/>
          </a:xfrm>
          <a:custGeom>
            <a:avLst/>
            <a:gdLst/>
            <a:ahLst/>
            <a:cxnLst/>
            <a:rect l="l" t="t" r="r" b="b"/>
            <a:pathLst>
              <a:path w="7277515" h="4694423">
                <a:moveTo>
                  <a:pt x="0" y="0"/>
                </a:moveTo>
                <a:lnTo>
                  <a:pt x="7277515" y="0"/>
                </a:lnTo>
                <a:lnTo>
                  <a:pt x="7277515" y="4694423"/>
                </a:lnTo>
                <a:lnTo>
                  <a:pt x="0" y="4694423"/>
                </a:lnTo>
                <a:lnTo>
                  <a:pt x="0" y="0"/>
                </a:lnTo>
                <a:close/>
              </a:path>
            </a:pathLst>
          </a:custGeom>
          <a:blipFill>
            <a:blip r:embed="rId3"/>
            <a:stretch>
              <a:fillRect/>
            </a:stretch>
          </a:blipFill>
        </p:spPr>
        <p:txBody>
          <a:bodyPr/>
          <a:lstStyle/>
          <a:p>
            <a:endParaRPr lang="en-CA"/>
          </a:p>
        </p:txBody>
      </p:sp>
      <p:sp>
        <p:nvSpPr>
          <p:cNvPr id="7" name="TextBox 7"/>
          <p:cNvSpPr txBox="1"/>
          <p:nvPr/>
        </p:nvSpPr>
        <p:spPr>
          <a:xfrm>
            <a:off x="3847553" y="981075"/>
            <a:ext cx="10078542" cy="715645"/>
          </a:xfrm>
          <a:prstGeom prst="rect">
            <a:avLst/>
          </a:prstGeom>
        </p:spPr>
        <p:txBody>
          <a:bodyPr lIns="0" tIns="0" rIns="0" bIns="0" rtlCol="0" anchor="t">
            <a:spAutoFit/>
          </a:bodyPr>
          <a:lstStyle/>
          <a:p>
            <a:pPr algn="ctr">
              <a:lnSpc>
                <a:spcPts val="5720"/>
              </a:lnSpc>
              <a:spcBef>
                <a:spcPct val="0"/>
              </a:spcBef>
            </a:pPr>
            <a:r>
              <a:rPr lang="en-US" sz="4400">
                <a:solidFill>
                  <a:srgbClr val="AB1009"/>
                </a:solidFill>
                <a:latin typeface="Open Sauce Bold"/>
              </a:rPr>
              <a:t>Customer Experience using website</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AB1009"/>
        </a:solidFill>
        <a:effectLst/>
      </p:bgPr>
    </p:bg>
    <p:spTree>
      <p:nvGrpSpPr>
        <p:cNvPr id="1" name=""/>
        <p:cNvGrpSpPr/>
        <p:nvPr/>
      </p:nvGrpSpPr>
      <p:grpSpPr>
        <a:xfrm>
          <a:off x="0" y="0"/>
          <a:ext cx="0" cy="0"/>
          <a:chOff x="0" y="0"/>
          <a:chExt cx="0" cy="0"/>
        </a:xfrm>
      </p:grpSpPr>
      <p:sp>
        <p:nvSpPr>
          <p:cNvPr id="2" name="Freeform 2"/>
          <p:cNvSpPr/>
          <p:nvPr/>
        </p:nvSpPr>
        <p:spPr>
          <a:xfrm>
            <a:off x="14994300" y="3675559"/>
            <a:ext cx="3293700" cy="6611441"/>
          </a:xfrm>
          <a:custGeom>
            <a:avLst/>
            <a:gdLst/>
            <a:ahLst/>
            <a:cxnLst/>
            <a:rect l="l" t="t" r="r" b="b"/>
            <a:pathLst>
              <a:path w="3293700" h="6611441">
                <a:moveTo>
                  <a:pt x="0" y="0"/>
                </a:moveTo>
                <a:lnTo>
                  <a:pt x="3293700" y="0"/>
                </a:lnTo>
                <a:lnTo>
                  <a:pt x="3293700" y="6611441"/>
                </a:lnTo>
                <a:lnTo>
                  <a:pt x="0" y="6611441"/>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CA"/>
          </a:p>
        </p:txBody>
      </p:sp>
      <p:grpSp>
        <p:nvGrpSpPr>
          <p:cNvPr id="3" name="Group 3"/>
          <p:cNvGrpSpPr/>
          <p:nvPr/>
        </p:nvGrpSpPr>
        <p:grpSpPr>
          <a:xfrm>
            <a:off x="-2364371" y="-2474096"/>
            <a:ext cx="5578401" cy="5578401"/>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42950" cap="sq">
              <a:solidFill>
                <a:srgbClr val="FDFBFB"/>
              </a:solidFill>
              <a:prstDash val="solid"/>
              <a:miter/>
            </a:ln>
          </p:spPr>
          <p:txBody>
            <a:bodyPr/>
            <a:lstStyle/>
            <a:p>
              <a:endParaRPr lang="en-CA"/>
            </a:p>
          </p:txBody>
        </p:sp>
        <p:sp>
          <p:nvSpPr>
            <p:cNvPr id="5" name="TextBox 5"/>
            <p:cNvSpPr txBox="1"/>
            <p:nvPr/>
          </p:nvSpPr>
          <p:spPr>
            <a:xfrm>
              <a:off x="76200" y="38100"/>
              <a:ext cx="660400" cy="698500"/>
            </a:xfrm>
            <a:prstGeom prst="rect">
              <a:avLst/>
            </a:prstGeom>
          </p:spPr>
          <p:txBody>
            <a:bodyPr lIns="50800" tIns="50800" rIns="50800" bIns="50800" rtlCol="0" anchor="ctr"/>
            <a:lstStyle/>
            <a:p>
              <a:pPr marL="0" lvl="0" indent="0" algn="ctr">
                <a:lnSpc>
                  <a:spcPts val="2756"/>
                </a:lnSpc>
                <a:spcBef>
                  <a:spcPct val="0"/>
                </a:spcBef>
              </a:pPr>
              <a:endParaRPr/>
            </a:p>
          </p:txBody>
        </p:sp>
      </p:grpSp>
      <p:grpSp>
        <p:nvGrpSpPr>
          <p:cNvPr id="6" name="Group 6"/>
          <p:cNvGrpSpPr/>
          <p:nvPr/>
        </p:nvGrpSpPr>
        <p:grpSpPr>
          <a:xfrm>
            <a:off x="1256350" y="3876969"/>
            <a:ext cx="1010697" cy="1010697"/>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42950" cap="sq">
              <a:solidFill>
                <a:srgbClr val="FFFFFF"/>
              </a:solidFill>
              <a:prstDash val="solid"/>
              <a:miter/>
            </a:ln>
          </p:spPr>
          <p:txBody>
            <a:bodyPr/>
            <a:lstStyle/>
            <a:p>
              <a:endParaRPr lang="en-CA"/>
            </a:p>
          </p:txBody>
        </p:sp>
        <p:sp>
          <p:nvSpPr>
            <p:cNvPr id="8" name="TextBox 8"/>
            <p:cNvSpPr txBox="1"/>
            <p:nvPr/>
          </p:nvSpPr>
          <p:spPr>
            <a:xfrm>
              <a:off x="76200" y="38100"/>
              <a:ext cx="660400" cy="698500"/>
            </a:xfrm>
            <a:prstGeom prst="rect">
              <a:avLst/>
            </a:prstGeom>
          </p:spPr>
          <p:txBody>
            <a:bodyPr lIns="50800" tIns="50800" rIns="50800" bIns="50800" rtlCol="0" anchor="ctr"/>
            <a:lstStyle/>
            <a:p>
              <a:pPr marL="0" lvl="0" indent="0" algn="ctr">
                <a:lnSpc>
                  <a:spcPts val="2756"/>
                </a:lnSpc>
                <a:spcBef>
                  <a:spcPct val="0"/>
                </a:spcBef>
              </a:pPr>
              <a:endParaRPr/>
            </a:p>
          </p:txBody>
        </p:sp>
      </p:grpSp>
      <p:grpSp>
        <p:nvGrpSpPr>
          <p:cNvPr id="9" name="Group 9"/>
          <p:cNvGrpSpPr/>
          <p:nvPr/>
        </p:nvGrpSpPr>
        <p:grpSpPr>
          <a:xfrm>
            <a:off x="3468805" y="2917599"/>
            <a:ext cx="10612970" cy="4737552"/>
            <a:chOff x="0" y="0"/>
            <a:chExt cx="2795185" cy="1247750"/>
          </a:xfrm>
        </p:grpSpPr>
        <p:sp>
          <p:nvSpPr>
            <p:cNvPr id="10" name="Freeform 10"/>
            <p:cNvSpPr/>
            <p:nvPr/>
          </p:nvSpPr>
          <p:spPr>
            <a:xfrm>
              <a:off x="0" y="0"/>
              <a:ext cx="2795186" cy="1247750"/>
            </a:xfrm>
            <a:custGeom>
              <a:avLst/>
              <a:gdLst/>
              <a:ahLst/>
              <a:cxnLst/>
              <a:rect l="l" t="t" r="r" b="b"/>
              <a:pathLst>
                <a:path w="2795186" h="1247750">
                  <a:moveTo>
                    <a:pt x="29909" y="0"/>
                  </a:moveTo>
                  <a:lnTo>
                    <a:pt x="2765277" y="0"/>
                  </a:lnTo>
                  <a:cubicBezTo>
                    <a:pt x="2781795" y="0"/>
                    <a:pt x="2795186" y="13391"/>
                    <a:pt x="2795186" y="29909"/>
                  </a:cubicBezTo>
                  <a:lnTo>
                    <a:pt x="2795186" y="1217842"/>
                  </a:lnTo>
                  <a:cubicBezTo>
                    <a:pt x="2795186" y="1234360"/>
                    <a:pt x="2781795" y="1247750"/>
                    <a:pt x="2765277" y="1247750"/>
                  </a:cubicBezTo>
                  <a:lnTo>
                    <a:pt x="29909" y="1247750"/>
                  </a:lnTo>
                  <a:cubicBezTo>
                    <a:pt x="13391" y="1247750"/>
                    <a:pt x="0" y="1234360"/>
                    <a:pt x="0" y="1217842"/>
                  </a:cubicBezTo>
                  <a:lnTo>
                    <a:pt x="0" y="29909"/>
                  </a:lnTo>
                  <a:cubicBezTo>
                    <a:pt x="0" y="13391"/>
                    <a:pt x="13391" y="0"/>
                    <a:pt x="29909" y="0"/>
                  </a:cubicBezTo>
                  <a:close/>
                </a:path>
              </a:pathLst>
            </a:custGeom>
            <a:solidFill>
              <a:srgbClr val="FFFFFF"/>
            </a:solidFill>
            <a:ln w="66675" cap="rnd">
              <a:solidFill>
                <a:srgbClr val="FFFFFF"/>
              </a:solidFill>
              <a:prstDash val="solid"/>
              <a:round/>
            </a:ln>
          </p:spPr>
          <p:txBody>
            <a:bodyPr/>
            <a:lstStyle/>
            <a:p>
              <a:endParaRPr lang="en-CA"/>
            </a:p>
          </p:txBody>
        </p:sp>
        <p:sp>
          <p:nvSpPr>
            <p:cNvPr id="11" name="TextBox 11"/>
            <p:cNvSpPr txBox="1"/>
            <p:nvPr/>
          </p:nvSpPr>
          <p:spPr>
            <a:xfrm>
              <a:off x="0" y="-28575"/>
              <a:ext cx="2795185" cy="1276325"/>
            </a:xfrm>
            <a:prstGeom prst="rect">
              <a:avLst/>
            </a:prstGeom>
          </p:spPr>
          <p:txBody>
            <a:bodyPr lIns="50800" tIns="50800" rIns="50800" bIns="50800" rtlCol="0" anchor="ctr"/>
            <a:lstStyle/>
            <a:p>
              <a:pPr marL="0" lvl="0" indent="0" algn="ctr">
                <a:lnSpc>
                  <a:spcPts val="2484"/>
                </a:lnSpc>
                <a:spcBef>
                  <a:spcPct val="0"/>
                </a:spcBef>
              </a:pPr>
              <a:endParaRPr/>
            </a:p>
          </p:txBody>
        </p:sp>
      </p:grpSp>
      <p:sp>
        <p:nvSpPr>
          <p:cNvPr id="12" name="TextBox 12"/>
          <p:cNvSpPr txBox="1"/>
          <p:nvPr/>
        </p:nvSpPr>
        <p:spPr>
          <a:xfrm>
            <a:off x="3612741" y="4861748"/>
            <a:ext cx="9296127" cy="1140208"/>
          </a:xfrm>
          <a:prstGeom prst="rect">
            <a:avLst/>
          </a:prstGeom>
        </p:spPr>
        <p:txBody>
          <a:bodyPr lIns="0" tIns="0" rIns="0" bIns="0" rtlCol="0" anchor="t">
            <a:spAutoFit/>
          </a:bodyPr>
          <a:lstStyle/>
          <a:p>
            <a:pPr algn="ctr">
              <a:lnSpc>
                <a:spcPts val="9348"/>
              </a:lnSpc>
              <a:spcBef>
                <a:spcPct val="0"/>
              </a:spcBef>
            </a:pPr>
            <a:r>
              <a:rPr lang="en-US" sz="6773">
                <a:solidFill>
                  <a:srgbClr val="AB1009"/>
                </a:solidFill>
                <a:latin typeface="Open Sauce Bold"/>
              </a:rPr>
              <a:t>RECOMMENDATIONS</a:t>
            </a:r>
          </a:p>
        </p:txBody>
      </p:sp>
      <p:sp>
        <p:nvSpPr>
          <p:cNvPr id="13" name="Freeform 13"/>
          <p:cNvSpPr/>
          <p:nvPr/>
        </p:nvSpPr>
        <p:spPr>
          <a:xfrm>
            <a:off x="12908868" y="1028700"/>
            <a:ext cx="4743441" cy="7187032"/>
          </a:xfrm>
          <a:custGeom>
            <a:avLst/>
            <a:gdLst/>
            <a:ahLst/>
            <a:cxnLst/>
            <a:rect l="l" t="t" r="r" b="b"/>
            <a:pathLst>
              <a:path w="4743441" h="7187032">
                <a:moveTo>
                  <a:pt x="0" y="0"/>
                </a:moveTo>
                <a:lnTo>
                  <a:pt x="4743441" y="0"/>
                </a:lnTo>
                <a:lnTo>
                  <a:pt x="4743441" y="7187032"/>
                </a:lnTo>
                <a:lnTo>
                  <a:pt x="0" y="718703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CA"/>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1499745" y="2984395"/>
            <a:ext cx="11412461" cy="3192749"/>
            <a:chOff x="0" y="0"/>
            <a:chExt cx="3005751" cy="840889"/>
          </a:xfrm>
        </p:grpSpPr>
        <p:sp>
          <p:nvSpPr>
            <p:cNvPr id="3" name="Freeform 3"/>
            <p:cNvSpPr/>
            <p:nvPr/>
          </p:nvSpPr>
          <p:spPr>
            <a:xfrm>
              <a:off x="0" y="0"/>
              <a:ext cx="3005751" cy="840889"/>
            </a:xfrm>
            <a:custGeom>
              <a:avLst/>
              <a:gdLst/>
              <a:ahLst/>
              <a:cxnLst/>
              <a:rect l="l" t="t" r="r" b="b"/>
              <a:pathLst>
                <a:path w="3005751" h="840889">
                  <a:moveTo>
                    <a:pt x="0" y="0"/>
                  </a:moveTo>
                  <a:lnTo>
                    <a:pt x="3005751" y="0"/>
                  </a:lnTo>
                  <a:lnTo>
                    <a:pt x="3005751" y="840889"/>
                  </a:lnTo>
                  <a:lnTo>
                    <a:pt x="0" y="840889"/>
                  </a:lnTo>
                  <a:close/>
                </a:path>
              </a:pathLst>
            </a:custGeom>
            <a:solidFill>
              <a:srgbClr val="AB1009"/>
            </a:solidFill>
          </p:spPr>
          <p:txBody>
            <a:bodyPr/>
            <a:lstStyle/>
            <a:p>
              <a:endParaRPr lang="en-CA"/>
            </a:p>
          </p:txBody>
        </p:sp>
        <p:sp>
          <p:nvSpPr>
            <p:cNvPr id="4" name="TextBox 4"/>
            <p:cNvSpPr txBox="1"/>
            <p:nvPr/>
          </p:nvSpPr>
          <p:spPr>
            <a:xfrm>
              <a:off x="0" y="-19050"/>
              <a:ext cx="3005751" cy="859939"/>
            </a:xfrm>
            <a:prstGeom prst="rect">
              <a:avLst/>
            </a:prstGeom>
          </p:spPr>
          <p:txBody>
            <a:bodyPr lIns="50800" tIns="50800" rIns="50800" bIns="50800" rtlCol="0" anchor="ctr"/>
            <a:lstStyle/>
            <a:p>
              <a:pPr algn="ctr">
                <a:lnSpc>
                  <a:spcPts val="2859"/>
                </a:lnSpc>
              </a:pPr>
              <a:endParaRPr/>
            </a:p>
          </p:txBody>
        </p:sp>
      </p:grpSp>
      <p:sp>
        <p:nvSpPr>
          <p:cNvPr id="5" name="Freeform 5"/>
          <p:cNvSpPr/>
          <p:nvPr/>
        </p:nvSpPr>
        <p:spPr>
          <a:xfrm rot="2205683" flipH="1">
            <a:off x="-1758472" y="-1845813"/>
            <a:ext cx="4230599" cy="4713760"/>
          </a:xfrm>
          <a:custGeom>
            <a:avLst/>
            <a:gdLst/>
            <a:ahLst/>
            <a:cxnLst/>
            <a:rect l="l" t="t" r="r" b="b"/>
            <a:pathLst>
              <a:path w="4230599" h="4713760">
                <a:moveTo>
                  <a:pt x="4230599" y="0"/>
                </a:moveTo>
                <a:lnTo>
                  <a:pt x="0" y="0"/>
                </a:lnTo>
                <a:lnTo>
                  <a:pt x="0" y="4713760"/>
                </a:lnTo>
                <a:lnTo>
                  <a:pt x="4230599" y="4713760"/>
                </a:lnTo>
                <a:lnTo>
                  <a:pt x="4230599"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CA"/>
          </a:p>
        </p:txBody>
      </p:sp>
      <p:sp>
        <p:nvSpPr>
          <p:cNvPr id="6" name="Freeform 6"/>
          <p:cNvSpPr/>
          <p:nvPr/>
        </p:nvSpPr>
        <p:spPr>
          <a:xfrm>
            <a:off x="15784908" y="8303026"/>
            <a:ext cx="2503092" cy="2111984"/>
          </a:xfrm>
          <a:custGeom>
            <a:avLst/>
            <a:gdLst/>
            <a:ahLst/>
            <a:cxnLst/>
            <a:rect l="l" t="t" r="r" b="b"/>
            <a:pathLst>
              <a:path w="2503092" h="2111984">
                <a:moveTo>
                  <a:pt x="0" y="0"/>
                </a:moveTo>
                <a:lnTo>
                  <a:pt x="2503092" y="0"/>
                </a:lnTo>
                <a:lnTo>
                  <a:pt x="2503092" y="2111984"/>
                </a:lnTo>
                <a:lnTo>
                  <a:pt x="0" y="211198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CA"/>
          </a:p>
        </p:txBody>
      </p:sp>
      <p:sp>
        <p:nvSpPr>
          <p:cNvPr id="7" name="TextBox 7"/>
          <p:cNvSpPr txBox="1"/>
          <p:nvPr/>
        </p:nvSpPr>
        <p:spPr>
          <a:xfrm>
            <a:off x="2024137" y="2615166"/>
            <a:ext cx="12925672" cy="5773586"/>
          </a:xfrm>
          <a:prstGeom prst="rect">
            <a:avLst/>
          </a:prstGeom>
        </p:spPr>
        <p:txBody>
          <a:bodyPr lIns="0" tIns="0" rIns="0" bIns="0" rtlCol="0" anchor="t">
            <a:spAutoFit/>
          </a:bodyPr>
          <a:lstStyle/>
          <a:p>
            <a:pPr marL="1176675" lvl="1" indent="-588337">
              <a:lnSpc>
                <a:spcPts val="7630"/>
              </a:lnSpc>
              <a:buFont typeface="Arial"/>
              <a:buChar char="•"/>
            </a:pPr>
            <a:r>
              <a:rPr lang="en-US" sz="5450">
                <a:solidFill>
                  <a:srgbClr val="000000"/>
                </a:solidFill>
                <a:latin typeface="Manjari"/>
              </a:rPr>
              <a:t>Digital Marketing Focus </a:t>
            </a:r>
          </a:p>
          <a:p>
            <a:pPr marL="1176675" lvl="1" indent="-588337">
              <a:lnSpc>
                <a:spcPts val="7630"/>
              </a:lnSpc>
              <a:buFont typeface="Arial"/>
              <a:buChar char="•"/>
            </a:pPr>
            <a:r>
              <a:rPr lang="en-US" sz="5450">
                <a:solidFill>
                  <a:srgbClr val="000000"/>
                </a:solidFill>
                <a:latin typeface="Manjari"/>
              </a:rPr>
              <a:t>Tailored strategies</a:t>
            </a:r>
          </a:p>
          <a:p>
            <a:pPr marL="1176675" lvl="1" indent="-588337">
              <a:lnSpc>
                <a:spcPts val="7630"/>
              </a:lnSpc>
              <a:buFont typeface="Arial"/>
              <a:buChar char="•"/>
            </a:pPr>
            <a:r>
              <a:rPr lang="en-US" sz="5450">
                <a:solidFill>
                  <a:srgbClr val="000000"/>
                </a:solidFill>
                <a:latin typeface="Manjari"/>
              </a:rPr>
              <a:t>Targeting high income households</a:t>
            </a:r>
          </a:p>
          <a:p>
            <a:pPr marL="1176675" lvl="1" indent="-588337">
              <a:lnSpc>
                <a:spcPts val="7630"/>
              </a:lnSpc>
              <a:buFont typeface="Arial"/>
              <a:buChar char="•"/>
            </a:pPr>
            <a:r>
              <a:rPr lang="en-US" sz="5450">
                <a:solidFill>
                  <a:srgbClr val="000000"/>
                </a:solidFill>
                <a:latin typeface="Manjari"/>
              </a:rPr>
              <a:t>Loyalty program- App integrated</a:t>
            </a:r>
          </a:p>
          <a:p>
            <a:pPr marL="1176675" lvl="1" indent="-588337">
              <a:lnSpc>
                <a:spcPts val="7630"/>
              </a:lnSpc>
              <a:buFont typeface="Arial"/>
              <a:buChar char="•"/>
            </a:pPr>
            <a:r>
              <a:rPr lang="en-US" sz="5450">
                <a:solidFill>
                  <a:srgbClr val="000000"/>
                </a:solidFill>
                <a:latin typeface="Manjari"/>
              </a:rPr>
              <a:t>Cross-marketing opportunities</a:t>
            </a:r>
          </a:p>
          <a:p>
            <a:pPr marL="1176675" lvl="1" indent="-588337" algn="l">
              <a:lnSpc>
                <a:spcPts val="7630"/>
              </a:lnSpc>
              <a:buFont typeface="Arial"/>
              <a:buChar char="•"/>
            </a:pPr>
            <a:r>
              <a:rPr lang="en-US" sz="5450">
                <a:solidFill>
                  <a:srgbClr val="000000"/>
                </a:solidFill>
                <a:latin typeface="Manjari"/>
              </a:rPr>
              <a:t>competitor analysis</a:t>
            </a:r>
          </a:p>
        </p:txBody>
      </p:sp>
      <p:sp>
        <p:nvSpPr>
          <p:cNvPr id="8" name="Freeform 8"/>
          <p:cNvSpPr/>
          <p:nvPr/>
        </p:nvSpPr>
        <p:spPr>
          <a:xfrm>
            <a:off x="1557561" y="4501904"/>
            <a:ext cx="869365" cy="698752"/>
          </a:xfrm>
          <a:custGeom>
            <a:avLst/>
            <a:gdLst/>
            <a:ahLst/>
            <a:cxnLst/>
            <a:rect l="l" t="t" r="r" b="b"/>
            <a:pathLst>
              <a:path w="869365" h="698752">
                <a:moveTo>
                  <a:pt x="0" y="0"/>
                </a:moveTo>
                <a:lnTo>
                  <a:pt x="869365" y="0"/>
                </a:lnTo>
                <a:lnTo>
                  <a:pt x="869365" y="698752"/>
                </a:lnTo>
                <a:lnTo>
                  <a:pt x="0" y="69875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CA"/>
          </a:p>
        </p:txBody>
      </p:sp>
      <p:sp>
        <p:nvSpPr>
          <p:cNvPr id="9" name="Freeform 9"/>
          <p:cNvSpPr/>
          <p:nvPr/>
        </p:nvSpPr>
        <p:spPr>
          <a:xfrm>
            <a:off x="1557561" y="2511821"/>
            <a:ext cx="869365" cy="869365"/>
          </a:xfrm>
          <a:custGeom>
            <a:avLst/>
            <a:gdLst/>
            <a:ahLst/>
            <a:cxnLst/>
            <a:rect l="l" t="t" r="r" b="b"/>
            <a:pathLst>
              <a:path w="869365" h="869365">
                <a:moveTo>
                  <a:pt x="0" y="0"/>
                </a:moveTo>
                <a:lnTo>
                  <a:pt x="869365" y="0"/>
                </a:lnTo>
                <a:lnTo>
                  <a:pt x="869365" y="869365"/>
                </a:lnTo>
                <a:lnTo>
                  <a:pt x="0" y="869365"/>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CA"/>
          </a:p>
        </p:txBody>
      </p:sp>
      <p:sp>
        <p:nvSpPr>
          <p:cNvPr id="10" name="Freeform 10"/>
          <p:cNvSpPr/>
          <p:nvPr/>
        </p:nvSpPr>
        <p:spPr>
          <a:xfrm>
            <a:off x="1589454" y="7383304"/>
            <a:ext cx="869365" cy="780848"/>
          </a:xfrm>
          <a:custGeom>
            <a:avLst/>
            <a:gdLst/>
            <a:ahLst/>
            <a:cxnLst/>
            <a:rect l="l" t="t" r="r" b="b"/>
            <a:pathLst>
              <a:path w="869365" h="780848">
                <a:moveTo>
                  <a:pt x="0" y="0"/>
                </a:moveTo>
                <a:lnTo>
                  <a:pt x="869365" y="0"/>
                </a:lnTo>
                <a:lnTo>
                  <a:pt x="869365" y="780848"/>
                </a:lnTo>
                <a:lnTo>
                  <a:pt x="0" y="780848"/>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CA"/>
          </a:p>
        </p:txBody>
      </p:sp>
      <p:sp>
        <p:nvSpPr>
          <p:cNvPr id="11" name="Freeform 11"/>
          <p:cNvSpPr/>
          <p:nvPr/>
        </p:nvSpPr>
        <p:spPr>
          <a:xfrm>
            <a:off x="1557561" y="5305431"/>
            <a:ext cx="869365" cy="1047220"/>
          </a:xfrm>
          <a:custGeom>
            <a:avLst/>
            <a:gdLst/>
            <a:ahLst/>
            <a:cxnLst/>
            <a:rect l="l" t="t" r="r" b="b"/>
            <a:pathLst>
              <a:path w="869365" h="1047220">
                <a:moveTo>
                  <a:pt x="0" y="0"/>
                </a:moveTo>
                <a:lnTo>
                  <a:pt x="869365" y="0"/>
                </a:lnTo>
                <a:lnTo>
                  <a:pt x="869365" y="1047220"/>
                </a:lnTo>
                <a:lnTo>
                  <a:pt x="0" y="1047220"/>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CA"/>
          </a:p>
        </p:txBody>
      </p:sp>
      <p:sp>
        <p:nvSpPr>
          <p:cNvPr id="12" name="Freeform 12"/>
          <p:cNvSpPr/>
          <p:nvPr/>
        </p:nvSpPr>
        <p:spPr>
          <a:xfrm>
            <a:off x="1557561" y="6409164"/>
            <a:ext cx="869365" cy="869365"/>
          </a:xfrm>
          <a:custGeom>
            <a:avLst/>
            <a:gdLst/>
            <a:ahLst/>
            <a:cxnLst/>
            <a:rect l="l" t="t" r="r" b="b"/>
            <a:pathLst>
              <a:path w="869365" h="869365">
                <a:moveTo>
                  <a:pt x="0" y="0"/>
                </a:moveTo>
                <a:lnTo>
                  <a:pt x="869365" y="0"/>
                </a:lnTo>
                <a:lnTo>
                  <a:pt x="869365" y="869365"/>
                </a:lnTo>
                <a:lnTo>
                  <a:pt x="0" y="869365"/>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en-CA"/>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AB1009"/>
        </a:solidFill>
        <a:effectLst/>
      </p:bgPr>
    </p:bg>
    <p:spTree>
      <p:nvGrpSpPr>
        <p:cNvPr id="1" name=""/>
        <p:cNvGrpSpPr/>
        <p:nvPr/>
      </p:nvGrpSpPr>
      <p:grpSpPr>
        <a:xfrm>
          <a:off x="0" y="0"/>
          <a:ext cx="0" cy="0"/>
          <a:chOff x="0" y="0"/>
          <a:chExt cx="0" cy="0"/>
        </a:xfrm>
      </p:grpSpPr>
      <p:sp>
        <p:nvSpPr>
          <p:cNvPr id="2" name="Freeform 2"/>
          <p:cNvSpPr/>
          <p:nvPr/>
        </p:nvSpPr>
        <p:spPr>
          <a:xfrm>
            <a:off x="14994300" y="3675559"/>
            <a:ext cx="3293700" cy="6611441"/>
          </a:xfrm>
          <a:custGeom>
            <a:avLst/>
            <a:gdLst/>
            <a:ahLst/>
            <a:cxnLst/>
            <a:rect l="l" t="t" r="r" b="b"/>
            <a:pathLst>
              <a:path w="3293700" h="6611441">
                <a:moveTo>
                  <a:pt x="0" y="0"/>
                </a:moveTo>
                <a:lnTo>
                  <a:pt x="3293700" y="0"/>
                </a:lnTo>
                <a:lnTo>
                  <a:pt x="3293700" y="6611441"/>
                </a:lnTo>
                <a:lnTo>
                  <a:pt x="0" y="6611441"/>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CA"/>
          </a:p>
        </p:txBody>
      </p:sp>
      <p:grpSp>
        <p:nvGrpSpPr>
          <p:cNvPr id="3" name="Group 3"/>
          <p:cNvGrpSpPr/>
          <p:nvPr/>
        </p:nvGrpSpPr>
        <p:grpSpPr>
          <a:xfrm>
            <a:off x="-2364371" y="-2474096"/>
            <a:ext cx="5578401" cy="5578401"/>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42950" cap="sq">
              <a:solidFill>
                <a:srgbClr val="FDFBFB"/>
              </a:solidFill>
              <a:prstDash val="solid"/>
              <a:miter/>
            </a:ln>
          </p:spPr>
          <p:txBody>
            <a:bodyPr/>
            <a:lstStyle/>
            <a:p>
              <a:endParaRPr lang="en-CA"/>
            </a:p>
          </p:txBody>
        </p:sp>
        <p:sp>
          <p:nvSpPr>
            <p:cNvPr id="5" name="TextBox 5"/>
            <p:cNvSpPr txBox="1"/>
            <p:nvPr/>
          </p:nvSpPr>
          <p:spPr>
            <a:xfrm>
              <a:off x="76200" y="38100"/>
              <a:ext cx="660400" cy="698500"/>
            </a:xfrm>
            <a:prstGeom prst="rect">
              <a:avLst/>
            </a:prstGeom>
          </p:spPr>
          <p:txBody>
            <a:bodyPr lIns="50800" tIns="50800" rIns="50800" bIns="50800" rtlCol="0" anchor="ctr"/>
            <a:lstStyle/>
            <a:p>
              <a:pPr marL="0" lvl="0" indent="0" algn="ctr">
                <a:lnSpc>
                  <a:spcPts val="2756"/>
                </a:lnSpc>
                <a:spcBef>
                  <a:spcPct val="0"/>
                </a:spcBef>
              </a:pPr>
              <a:endParaRPr/>
            </a:p>
          </p:txBody>
        </p:sp>
      </p:grpSp>
      <p:grpSp>
        <p:nvGrpSpPr>
          <p:cNvPr id="6" name="Group 6"/>
          <p:cNvGrpSpPr/>
          <p:nvPr/>
        </p:nvGrpSpPr>
        <p:grpSpPr>
          <a:xfrm>
            <a:off x="1256350" y="3876969"/>
            <a:ext cx="1010697" cy="1010697"/>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42950" cap="sq">
              <a:solidFill>
                <a:srgbClr val="FFFFFF"/>
              </a:solidFill>
              <a:prstDash val="solid"/>
              <a:miter/>
            </a:ln>
          </p:spPr>
          <p:txBody>
            <a:bodyPr/>
            <a:lstStyle/>
            <a:p>
              <a:endParaRPr lang="en-CA"/>
            </a:p>
          </p:txBody>
        </p:sp>
        <p:sp>
          <p:nvSpPr>
            <p:cNvPr id="8" name="TextBox 8"/>
            <p:cNvSpPr txBox="1"/>
            <p:nvPr/>
          </p:nvSpPr>
          <p:spPr>
            <a:xfrm>
              <a:off x="76200" y="38100"/>
              <a:ext cx="660400" cy="698500"/>
            </a:xfrm>
            <a:prstGeom prst="rect">
              <a:avLst/>
            </a:prstGeom>
          </p:spPr>
          <p:txBody>
            <a:bodyPr lIns="50800" tIns="50800" rIns="50800" bIns="50800" rtlCol="0" anchor="ctr"/>
            <a:lstStyle/>
            <a:p>
              <a:pPr marL="0" lvl="0" indent="0" algn="ctr">
                <a:lnSpc>
                  <a:spcPts val="2756"/>
                </a:lnSpc>
                <a:spcBef>
                  <a:spcPct val="0"/>
                </a:spcBef>
              </a:pPr>
              <a:endParaRPr/>
            </a:p>
          </p:txBody>
        </p:sp>
      </p:grpSp>
      <p:grpSp>
        <p:nvGrpSpPr>
          <p:cNvPr id="9" name="Group 9"/>
          <p:cNvGrpSpPr/>
          <p:nvPr/>
        </p:nvGrpSpPr>
        <p:grpSpPr>
          <a:xfrm>
            <a:off x="3468805" y="2917599"/>
            <a:ext cx="10612970" cy="4737552"/>
            <a:chOff x="0" y="0"/>
            <a:chExt cx="2795185" cy="1247750"/>
          </a:xfrm>
        </p:grpSpPr>
        <p:sp>
          <p:nvSpPr>
            <p:cNvPr id="10" name="Freeform 10"/>
            <p:cNvSpPr/>
            <p:nvPr/>
          </p:nvSpPr>
          <p:spPr>
            <a:xfrm>
              <a:off x="0" y="0"/>
              <a:ext cx="2795186" cy="1247750"/>
            </a:xfrm>
            <a:custGeom>
              <a:avLst/>
              <a:gdLst/>
              <a:ahLst/>
              <a:cxnLst/>
              <a:rect l="l" t="t" r="r" b="b"/>
              <a:pathLst>
                <a:path w="2795186" h="1247750">
                  <a:moveTo>
                    <a:pt x="29909" y="0"/>
                  </a:moveTo>
                  <a:lnTo>
                    <a:pt x="2765277" y="0"/>
                  </a:lnTo>
                  <a:cubicBezTo>
                    <a:pt x="2781795" y="0"/>
                    <a:pt x="2795186" y="13391"/>
                    <a:pt x="2795186" y="29909"/>
                  </a:cubicBezTo>
                  <a:lnTo>
                    <a:pt x="2795186" y="1217842"/>
                  </a:lnTo>
                  <a:cubicBezTo>
                    <a:pt x="2795186" y="1234360"/>
                    <a:pt x="2781795" y="1247750"/>
                    <a:pt x="2765277" y="1247750"/>
                  </a:cubicBezTo>
                  <a:lnTo>
                    <a:pt x="29909" y="1247750"/>
                  </a:lnTo>
                  <a:cubicBezTo>
                    <a:pt x="13391" y="1247750"/>
                    <a:pt x="0" y="1234360"/>
                    <a:pt x="0" y="1217842"/>
                  </a:cubicBezTo>
                  <a:lnTo>
                    <a:pt x="0" y="29909"/>
                  </a:lnTo>
                  <a:cubicBezTo>
                    <a:pt x="0" y="13391"/>
                    <a:pt x="13391" y="0"/>
                    <a:pt x="29909" y="0"/>
                  </a:cubicBezTo>
                  <a:close/>
                </a:path>
              </a:pathLst>
            </a:custGeom>
            <a:solidFill>
              <a:srgbClr val="FFFFFF"/>
            </a:solidFill>
            <a:ln w="66675" cap="rnd">
              <a:solidFill>
                <a:srgbClr val="FFFFFF"/>
              </a:solidFill>
              <a:prstDash val="solid"/>
              <a:round/>
            </a:ln>
          </p:spPr>
          <p:txBody>
            <a:bodyPr/>
            <a:lstStyle/>
            <a:p>
              <a:endParaRPr lang="en-CA"/>
            </a:p>
          </p:txBody>
        </p:sp>
        <p:sp>
          <p:nvSpPr>
            <p:cNvPr id="11" name="TextBox 11"/>
            <p:cNvSpPr txBox="1"/>
            <p:nvPr/>
          </p:nvSpPr>
          <p:spPr>
            <a:xfrm>
              <a:off x="0" y="-28575"/>
              <a:ext cx="2795185" cy="1276325"/>
            </a:xfrm>
            <a:prstGeom prst="rect">
              <a:avLst/>
            </a:prstGeom>
          </p:spPr>
          <p:txBody>
            <a:bodyPr lIns="50800" tIns="50800" rIns="50800" bIns="50800" rtlCol="0" anchor="ctr"/>
            <a:lstStyle/>
            <a:p>
              <a:pPr marL="0" lvl="0" indent="0" algn="ctr">
                <a:lnSpc>
                  <a:spcPts val="2484"/>
                </a:lnSpc>
                <a:spcBef>
                  <a:spcPct val="0"/>
                </a:spcBef>
              </a:pPr>
              <a:endParaRPr/>
            </a:p>
          </p:txBody>
        </p:sp>
      </p:grpSp>
      <p:sp>
        <p:nvSpPr>
          <p:cNvPr id="12" name="TextBox 12"/>
          <p:cNvSpPr txBox="1"/>
          <p:nvPr/>
        </p:nvSpPr>
        <p:spPr>
          <a:xfrm>
            <a:off x="3612741" y="4861748"/>
            <a:ext cx="9296127" cy="1140208"/>
          </a:xfrm>
          <a:prstGeom prst="rect">
            <a:avLst/>
          </a:prstGeom>
        </p:spPr>
        <p:txBody>
          <a:bodyPr lIns="0" tIns="0" rIns="0" bIns="0" rtlCol="0" anchor="t">
            <a:spAutoFit/>
          </a:bodyPr>
          <a:lstStyle/>
          <a:p>
            <a:pPr algn="ctr">
              <a:lnSpc>
                <a:spcPts val="9348"/>
              </a:lnSpc>
              <a:spcBef>
                <a:spcPct val="0"/>
              </a:spcBef>
            </a:pPr>
            <a:r>
              <a:rPr lang="en-US" sz="6773">
                <a:solidFill>
                  <a:srgbClr val="AB1009"/>
                </a:solidFill>
                <a:latin typeface="Open Sauce Bold"/>
              </a:rPr>
              <a:t>CONCLUSION</a:t>
            </a:r>
          </a:p>
        </p:txBody>
      </p:sp>
      <p:sp>
        <p:nvSpPr>
          <p:cNvPr id="13" name="Freeform 13"/>
          <p:cNvSpPr/>
          <p:nvPr/>
        </p:nvSpPr>
        <p:spPr>
          <a:xfrm>
            <a:off x="12908868" y="1028700"/>
            <a:ext cx="4743441" cy="7187032"/>
          </a:xfrm>
          <a:custGeom>
            <a:avLst/>
            <a:gdLst/>
            <a:ahLst/>
            <a:cxnLst/>
            <a:rect l="l" t="t" r="r" b="b"/>
            <a:pathLst>
              <a:path w="4743441" h="7187032">
                <a:moveTo>
                  <a:pt x="0" y="0"/>
                </a:moveTo>
                <a:lnTo>
                  <a:pt x="4743441" y="0"/>
                </a:lnTo>
                <a:lnTo>
                  <a:pt x="4743441" y="7187032"/>
                </a:lnTo>
                <a:lnTo>
                  <a:pt x="0" y="718703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CA"/>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1499745" y="2984395"/>
            <a:ext cx="11412461" cy="3192749"/>
            <a:chOff x="0" y="0"/>
            <a:chExt cx="3005751" cy="840889"/>
          </a:xfrm>
        </p:grpSpPr>
        <p:sp>
          <p:nvSpPr>
            <p:cNvPr id="3" name="Freeform 3"/>
            <p:cNvSpPr/>
            <p:nvPr/>
          </p:nvSpPr>
          <p:spPr>
            <a:xfrm>
              <a:off x="0" y="0"/>
              <a:ext cx="3005751" cy="840889"/>
            </a:xfrm>
            <a:custGeom>
              <a:avLst/>
              <a:gdLst/>
              <a:ahLst/>
              <a:cxnLst/>
              <a:rect l="l" t="t" r="r" b="b"/>
              <a:pathLst>
                <a:path w="3005751" h="840889">
                  <a:moveTo>
                    <a:pt x="0" y="0"/>
                  </a:moveTo>
                  <a:lnTo>
                    <a:pt x="3005751" y="0"/>
                  </a:lnTo>
                  <a:lnTo>
                    <a:pt x="3005751" y="840889"/>
                  </a:lnTo>
                  <a:lnTo>
                    <a:pt x="0" y="840889"/>
                  </a:lnTo>
                  <a:close/>
                </a:path>
              </a:pathLst>
            </a:custGeom>
            <a:solidFill>
              <a:srgbClr val="AB1009"/>
            </a:solidFill>
          </p:spPr>
          <p:txBody>
            <a:bodyPr/>
            <a:lstStyle/>
            <a:p>
              <a:endParaRPr lang="en-CA"/>
            </a:p>
          </p:txBody>
        </p:sp>
        <p:sp>
          <p:nvSpPr>
            <p:cNvPr id="4" name="TextBox 4"/>
            <p:cNvSpPr txBox="1"/>
            <p:nvPr/>
          </p:nvSpPr>
          <p:spPr>
            <a:xfrm>
              <a:off x="0" y="-19050"/>
              <a:ext cx="3005751" cy="859939"/>
            </a:xfrm>
            <a:prstGeom prst="rect">
              <a:avLst/>
            </a:prstGeom>
          </p:spPr>
          <p:txBody>
            <a:bodyPr lIns="50800" tIns="50800" rIns="50800" bIns="50800" rtlCol="0" anchor="ctr"/>
            <a:lstStyle/>
            <a:p>
              <a:pPr algn="ctr">
                <a:lnSpc>
                  <a:spcPts val="2859"/>
                </a:lnSpc>
              </a:pPr>
              <a:endParaRPr/>
            </a:p>
          </p:txBody>
        </p:sp>
      </p:grpSp>
      <p:sp>
        <p:nvSpPr>
          <p:cNvPr id="5" name="Freeform 5"/>
          <p:cNvSpPr/>
          <p:nvPr/>
        </p:nvSpPr>
        <p:spPr>
          <a:xfrm rot="2205683" flipH="1">
            <a:off x="-932669" y="-1328180"/>
            <a:ext cx="4230599" cy="4713760"/>
          </a:xfrm>
          <a:custGeom>
            <a:avLst/>
            <a:gdLst/>
            <a:ahLst/>
            <a:cxnLst/>
            <a:rect l="l" t="t" r="r" b="b"/>
            <a:pathLst>
              <a:path w="4230599" h="4713760">
                <a:moveTo>
                  <a:pt x="4230599" y="0"/>
                </a:moveTo>
                <a:lnTo>
                  <a:pt x="0" y="0"/>
                </a:lnTo>
                <a:lnTo>
                  <a:pt x="0" y="4713760"/>
                </a:lnTo>
                <a:lnTo>
                  <a:pt x="4230599" y="4713760"/>
                </a:lnTo>
                <a:lnTo>
                  <a:pt x="4230599"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CA"/>
          </a:p>
        </p:txBody>
      </p:sp>
      <p:sp>
        <p:nvSpPr>
          <p:cNvPr id="6" name="Freeform 6"/>
          <p:cNvSpPr/>
          <p:nvPr/>
        </p:nvSpPr>
        <p:spPr>
          <a:xfrm>
            <a:off x="15784908" y="8303026"/>
            <a:ext cx="2503092" cy="2111984"/>
          </a:xfrm>
          <a:custGeom>
            <a:avLst/>
            <a:gdLst/>
            <a:ahLst/>
            <a:cxnLst/>
            <a:rect l="l" t="t" r="r" b="b"/>
            <a:pathLst>
              <a:path w="2503092" h="2111984">
                <a:moveTo>
                  <a:pt x="0" y="0"/>
                </a:moveTo>
                <a:lnTo>
                  <a:pt x="2503092" y="0"/>
                </a:lnTo>
                <a:lnTo>
                  <a:pt x="2503092" y="2111984"/>
                </a:lnTo>
                <a:lnTo>
                  <a:pt x="0" y="211198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CA"/>
          </a:p>
        </p:txBody>
      </p:sp>
      <p:sp>
        <p:nvSpPr>
          <p:cNvPr id="7" name="TextBox 7"/>
          <p:cNvSpPr txBox="1"/>
          <p:nvPr/>
        </p:nvSpPr>
        <p:spPr>
          <a:xfrm>
            <a:off x="2242705" y="2964223"/>
            <a:ext cx="12782572" cy="6017025"/>
          </a:xfrm>
          <a:prstGeom prst="rect">
            <a:avLst/>
          </a:prstGeom>
        </p:spPr>
        <p:txBody>
          <a:bodyPr lIns="0" tIns="0" rIns="0" bIns="0" rtlCol="0" anchor="t">
            <a:spAutoFit/>
          </a:bodyPr>
          <a:lstStyle/>
          <a:p>
            <a:pPr>
              <a:lnSpc>
                <a:spcPts val="4025"/>
              </a:lnSpc>
            </a:pPr>
            <a:r>
              <a:rPr lang="en-US" sz="2875">
                <a:solidFill>
                  <a:srgbClr val="000000"/>
                </a:solidFill>
                <a:latin typeface="Manjari"/>
              </a:rPr>
              <a:t>This team effort research along with Vividata insights helped us dive into the competitive landscape of Metro and Food Basics in the Canadian grocery market, showcasing their unique strengths and appeal to distinct demographic segments. </a:t>
            </a:r>
          </a:p>
          <a:p>
            <a:pPr algn="l">
              <a:lnSpc>
                <a:spcPts val="4025"/>
              </a:lnSpc>
            </a:pPr>
            <a:r>
              <a:rPr lang="en-US" sz="2875">
                <a:solidFill>
                  <a:srgbClr val="000000"/>
                </a:solidFill>
                <a:latin typeface="Manjari"/>
              </a:rPr>
              <a:t>Food Basics resonating among budget-conscious young consumers and Metro attracting young professionals and higher-educated individuals with greater income. The study's nuanced understanding of age-specific preferences underscores the importance of targeted marketing, while actionable recommendations highlight the potential for increased sales and profitability through income-specific strategies, and regional considerations in crafting effective marketing campaigns for sustained success in the dynamic Canadian grocery market.</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AB1009"/>
        </a:solidFill>
        <a:effectLst/>
      </p:bgPr>
    </p:bg>
    <p:spTree>
      <p:nvGrpSpPr>
        <p:cNvPr id="1" name=""/>
        <p:cNvGrpSpPr/>
        <p:nvPr/>
      </p:nvGrpSpPr>
      <p:grpSpPr>
        <a:xfrm>
          <a:off x="0" y="0"/>
          <a:ext cx="0" cy="0"/>
          <a:chOff x="0" y="0"/>
          <a:chExt cx="0" cy="0"/>
        </a:xfrm>
      </p:grpSpPr>
      <p:sp>
        <p:nvSpPr>
          <p:cNvPr id="2" name="Freeform 2"/>
          <p:cNvSpPr/>
          <p:nvPr/>
        </p:nvSpPr>
        <p:spPr>
          <a:xfrm>
            <a:off x="14994300" y="3675559"/>
            <a:ext cx="3293700" cy="6611441"/>
          </a:xfrm>
          <a:custGeom>
            <a:avLst/>
            <a:gdLst/>
            <a:ahLst/>
            <a:cxnLst/>
            <a:rect l="l" t="t" r="r" b="b"/>
            <a:pathLst>
              <a:path w="3293700" h="6611441">
                <a:moveTo>
                  <a:pt x="0" y="0"/>
                </a:moveTo>
                <a:lnTo>
                  <a:pt x="3293700" y="0"/>
                </a:lnTo>
                <a:lnTo>
                  <a:pt x="3293700" y="6611441"/>
                </a:lnTo>
                <a:lnTo>
                  <a:pt x="0" y="6611441"/>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CA"/>
          </a:p>
        </p:txBody>
      </p:sp>
      <p:grpSp>
        <p:nvGrpSpPr>
          <p:cNvPr id="3" name="Group 3"/>
          <p:cNvGrpSpPr/>
          <p:nvPr/>
        </p:nvGrpSpPr>
        <p:grpSpPr>
          <a:xfrm>
            <a:off x="-2364371" y="-2474096"/>
            <a:ext cx="5578401" cy="5578401"/>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42950" cap="sq">
              <a:solidFill>
                <a:srgbClr val="FDFBFB"/>
              </a:solidFill>
              <a:prstDash val="solid"/>
              <a:miter/>
            </a:ln>
          </p:spPr>
          <p:txBody>
            <a:bodyPr/>
            <a:lstStyle/>
            <a:p>
              <a:endParaRPr lang="en-CA"/>
            </a:p>
          </p:txBody>
        </p:sp>
        <p:sp>
          <p:nvSpPr>
            <p:cNvPr id="5" name="TextBox 5"/>
            <p:cNvSpPr txBox="1"/>
            <p:nvPr/>
          </p:nvSpPr>
          <p:spPr>
            <a:xfrm>
              <a:off x="76200" y="38100"/>
              <a:ext cx="660400" cy="698500"/>
            </a:xfrm>
            <a:prstGeom prst="rect">
              <a:avLst/>
            </a:prstGeom>
          </p:spPr>
          <p:txBody>
            <a:bodyPr lIns="50800" tIns="50800" rIns="50800" bIns="50800" rtlCol="0" anchor="ctr"/>
            <a:lstStyle/>
            <a:p>
              <a:pPr marL="0" lvl="0" indent="0" algn="ctr">
                <a:lnSpc>
                  <a:spcPts val="2756"/>
                </a:lnSpc>
                <a:spcBef>
                  <a:spcPct val="0"/>
                </a:spcBef>
              </a:pPr>
              <a:endParaRPr/>
            </a:p>
          </p:txBody>
        </p:sp>
      </p:grpSp>
      <p:grpSp>
        <p:nvGrpSpPr>
          <p:cNvPr id="6" name="Group 6"/>
          <p:cNvGrpSpPr/>
          <p:nvPr/>
        </p:nvGrpSpPr>
        <p:grpSpPr>
          <a:xfrm>
            <a:off x="1256350" y="3876969"/>
            <a:ext cx="1010697" cy="1010697"/>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42950" cap="sq">
              <a:solidFill>
                <a:srgbClr val="FFFFFF"/>
              </a:solidFill>
              <a:prstDash val="solid"/>
              <a:miter/>
            </a:ln>
          </p:spPr>
          <p:txBody>
            <a:bodyPr/>
            <a:lstStyle/>
            <a:p>
              <a:endParaRPr lang="en-CA"/>
            </a:p>
          </p:txBody>
        </p:sp>
        <p:sp>
          <p:nvSpPr>
            <p:cNvPr id="8" name="TextBox 8"/>
            <p:cNvSpPr txBox="1"/>
            <p:nvPr/>
          </p:nvSpPr>
          <p:spPr>
            <a:xfrm>
              <a:off x="76200" y="38100"/>
              <a:ext cx="660400" cy="698500"/>
            </a:xfrm>
            <a:prstGeom prst="rect">
              <a:avLst/>
            </a:prstGeom>
          </p:spPr>
          <p:txBody>
            <a:bodyPr lIns="50800" tIns="50800" rIns="50800" bIns="50800" rtlCol="0" anchor="ctr"/>
            <a:lstStyle/>
            <a:p>
              <a:pPr marL="0" lvl="0" indent="0" algn="ctr">
                <a:lnSpc>
                  <a:spcPts val="2756"/>
                </a:lnSpc>
                <a:spcBef>
                  <a:spcPct val="0"/>
                </a:spcBef>
              </a:pPr>
              <a:endParaRPr/>
            </a:p>
          </p:txBody>
        </p:sp>
      </p:grpSp>
      <p:grpSp>
        <p:nvGrpSpPr>
          <p:cNvPr id="9" name="Group 9"/>
          <p:cNvGrpSpPr/>
          <p:nvPr/>
        </p:nvGrpSpPr>
        <p:grpSpPr>
          <a:xfrm>
            <a:off x="4856034" y="3348832"/>
            <a:ext cx="8575931" cy="4737552"/>
            <a:chOff x="0" y="0"/>
            <a:chExt cx="2258681" cy="1247750"/>
          </a:xfrm>
        </p:grpSpPr>
        <p:sp>
          <p:nvSpPr>
            <p:cNvPr id="10" name="Freeform 10"/>
            <p:cNvSpPr/>
            <p:nvPr/>
          </p:nvSpPr>
          <p:spPr>
            <a:xfrm>
              <a:off x="0" y="0"/>
              <a:ext cx="2258682" cy="1247750"/>
            </a:xfrm>
            <a:custGeom>
              <a:avLst/>
              <a:gdLst/>
              <a:ahLst/>
              <a:cxnLst/>
              <a:rect l="l" t="t" r="r" b="b"/>
              <a:pathLst>
                <a:path w="2258682" h="1247750">
                  <a:moveTo>
                    <a:pt x="37013" y="0"/>
                  </a:moveTo>
                  <a:lnTo>
                    <a:pt x="2221669" y="0"/>
                  </a:lnTo>
                  <a:cubicBezTo>
                    <a:pt x="2231485" y="0"/>
                    <a:pt x="2240899" y="3900"/>
                    <a:pt x="2247841" y="10841"/>
                  </a:cubicBezTo>
                  <a:cubicBezTo>
                    <a:pt x="2254782" y="17782"/>
                    <a:pt x="2258682" y="27196"/>
                    <a:pt x="2258682" y="37013"/>
                  </a:cubicBezTo>
                  <a:lnTo>
                    <a:pt x="2258682" y="1210738"/>
                  </a:lnTo>
                  <a:cubicBezTo>
                    <a:pt x="2258682" y="1231179"/>
                    <a:pt x="2242110" y="1247750"/>
                    <a:pt x="2221669" y="1247750"/>
                  </a:cubicBezTo>
                  <a:lnTo>
                    <a:pt x="37013" y="1247750"/>
                  </a:lnTo>
                  <a:cubicBezTo>
                    <a:pt x="27196" y="1247750"/>
                    <a:pt x="17782" y="1243851"/>
                    <a:pt x="10841" y="1236909"/>
                  </a:cubicBezTo>
                  <a:cubicBezTo>
                    <a:pt x="3900" y="1229968"/>
                    <a:pt x="0" y="1220554"/>
                    <a:pt x="0" y="1210738"/>
                  </a:cubicBezTo>
                  <a:lnTo>
                    <a:pt x="0" y="37013"/>
                  </a:lnTo>
                  <a:cubicBezTo>
                    <a:pt x="0" y="27196"/>
                    <a:pt x="3900" y="17782"/>
                    <a:pt x="10841" y="10841"/>
                  </a:cubicBezTo>
                  <a:cubicBezTo>
                    <a:pt x="17782" y="3900"/>
                    <a:pt x="27196" y="0"/>
                    <a:pt x="37013" y="0"/>
                  </a:cubicBezTo>
                  <a:close/>
                </a:path>
              </a:pathLst>
            </a:custGeom>
            <a:solidFill>
              <a:srgbClr val="FFFFFF"/>
            </a:solidFill>
            <a:ln w="66675" cap="rnd">
              <a:solidFill>
                <a:srgbClr val="FFFFFF"/>
              </a:solidFill>
              <a:prstDash val="solid"/>
              <a:round/>
            </a:ln>
          </p:spPr>
          <p:txBody>
            <a:bodyPr/>
            <a:lstStyle/>
            <a:p>
              <a:endParaRPr lang="en-CA"/>
            </a:p>
          </p:txBody>
        </p:sp>
        <p:sp>
          <p:nvSpPr>
            <p:cNvPr id="11" name="TextBox 11"/>
            <p:cNvSpPr txBox="1"/>
            <p:nvPr/>
          </p:nvSpPr>
          <p:spPr>
            <a:xfrm>
              <a:off x="0" y="-28575"/>
              <a:ext cx="2258681" cy="1276325"/>
            </a:xfrm>
            <a:prstGeom prst="rect">
              <a:avLst/>
            </a:prstGeom>
          </p:spPr>
          <p:txBody>
            <a:bodyPr lIns="50800" tIns="50800" rIns="50800" bIns="50800" rtlCol="0" anchor="ctr"/>
            <a:lstStyle/>
            <a:p>
              <a:pPr marL="0" lvl="0" indent="0" algn="ctr">
                <a:lnSpc>
                  <a:spcPts val="2484"/>
                </a:lnSpc>
                <a:spcBef>
                  <a:spcPct val="0"/>
                </a:spcBef>
              </a:pPr>
              <a:endParaRPr/>
            </a:p>
          </p:txBody>
        </p:sp>
      </p:grpSp>
      <p:sp>
        <p:nvSpPr>
          <p:cNvPr id="12" name="TextBox 12"/>
          <p:cNvSpPr txBox="1"/>
          <p:nvPr/>
        </p:nvSpPr>
        <p:spPr>
          <a:xfrm>
            <a:off x="5296722" y="4619405"/>
            <a:ext cx="7694557" cy="1996380"/>
          </a:xfrm>
          <a:prstGeom prst="rect">
            <a:avLst/>
          </a:prstGeom>
        </p:spPr>
        <p:txBody>
          <a:bodyPr lIns="0" tIns="0" rIns="0" bIns="0" rtlCol="0" anchor="t">
            <a:spAutoFit/>
          </a:bodyPr>
          <a:lstStyle/>
          <a:p>
            <a:pPr algn="ctr">
              <a:lnSpc>
                <a:spcPts val="16333"/>
              </a:lnSpc>
              <a:spcBef>
                <a:spcPct val="0"/>
              </a:spcBef>
            </a:pPr>
            <a:r>
              <a:rPr lang="en-US" sz="11835">
                <a:solidFill>
                  <a:srgbClr val="AB1009"/>
                </a:solidFill>
                <a:latin typeface="Open Sauce Bold"/>
              </a:rPr>
              <a:t>Thank you</a:t>
            </a:r>
          </a:p>
        </p:txBody>
      </p:sp>
      <p:sp>
        <p:nvSpPr>
          <p:cNvPr id="13" name="Freeform 13"/>
          <p:cNvSpPr/>
          <p:nvPr/>
        </p:nvSpPr>
        <p:spPr>
          <a:xfrm>
            <a:off x="12748140" y="1557983"/>
            <a:ext cx="4743441" cy="7187032"/>
          </a:xfrm>
          <a:custGeom>
            <a:avLst/>
            <a:gdLst/>
            <a:ahLst/>
            <a:cxnLst/>
            <a:rect l="l" t="t" r="r" b="b"/>
            <a:pathLst>
              <a:path w="4743441" h="7187032">
                <a:moveTo>
                  <a:pt x="0" y="0"/>
                </a:moveTo>
                <a:lnTo>
                  <a:pt x="4743441" y="0"/>
                </a:lnTo>
                <a:lnTo>
                  <a:pt x="4743441" y="7187032"/>
                </a:lnTo>
                <a:lnTo>
                  <a:pt x="0" y="718703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CA"/>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grpSp>
        <p:nvGrpSpPr>
          <p:cNvPr id="2" name="Group 2"/>
          <p:cNvGrpSpPr/>
          <p:nvPr/>
        </p:nvGrpSpPr>
        <p:grpSpPr>
          <a:xfrm rot="-10800000">
            <a:off x="511433" y="3616202"/>
            <a:ext cx="3921683" cy="4703356"/>
            <a:chOff x="0" y="0"/>
            <a:chExt cx="2041606" cy="2448541"/>
          </a:xfrm>
        </p:grpSpPr>
        <p:sp>
          <p:nvSpPr>
            <p:cNvPr id="3" name="Freeform 3"/>
            <p:cNvSpPr/>
            <p:nvPr/>
          </p:nvSpPr>
          <p:spPr>
            <a:xfrm>
              <a:off x="0" y="0"/>
              <a:ext cx="2041606" cy="2448541"/>
            </a:xfrm>
            <a:custGeom>
              <a:avLst/>
              <a:gdLst/>
              <a:ahLst/>
              <a:cxnLst/>
              <a:rect l="l" t="t" r="r" b="b"/>
              <a:pathLst>
                <a:path w="2041606" h="2448541">
                  <a:moveTo>
                    <a:pt x="63172" y="0"/>
                  </a:moveTo>
                  <a:lnTo>
                    <a:pt x="1978434" y="0"/>
                  </a:lnTo>
                  <a:cubicBezTo>
                    <a:pt x="2013323" y="0"/>
                    <a:pt x="2041606" y="28283"/>
                    <a:pt x="2041606" y="63172"/>
                  </a:cubicBezTo>
                  <a:lnTo>
                    <a:pt x="2041606" y="2385369"/>
                  </a:lnTo>
                  <a:cubicBezTo>
                    <a:pt x="2041606" y="2402123"/>
                    <a:pt x="2034950" y="2418191"/>
                    <a:pt x="2023103" y="2430038"/>
                  </a:cubicBezTo>
                  <a:cubicBezTo>
                    <a:pt x="2011256" y="2441885"/>
                    <a:pt x="1995188" y="2448541"/>
                    <a:pt x="1978434" y="2448541"/>
                  </a:cubicBezTo>
                  <a:lnTo>
                    <a:pt x="63172" y="2448541"/>
                  </a:lnTo>
                  <a:cubicBezTo>
                    <a:pt x="28283" y="2448541"/>
                    <a:pt x="0" y="2420258"/>
                    <a:pt x="0" y="2385369"/>
                  </a:cubicBezTo>
                  <a:lnTo>
                    <a:pt x="0" y="63172"/>
                  </a:lnTo>
                  <a:cubicBezTo>
                    <a:pt x="0" y="28283"/>
                    <a:pt x="28283" y="0"/>
                    <a:pt x="63172" y="0"/>
                  </a:cubicBezTo>
                  <a:close/>
                </a:path>
              </a:pathLst>
            </a:custGeom>
            <a:solidFill>
              <a:srgbClr val="FFFFFF"/>
            </a:solidFill>
            <a:ln w="123825" cap="rnd">
              <a:solidFill>
                <a:srgbClr val="B6110A"/>
              </a:solidFill>
              <a:prstDash val="solid"/>
              <a:round/>
            </a:ln>
          </p:spPr>
          <p:txBody>
            <a:bodyPr/>
            <a:lstStyle/>
            <a:p>
              <a:endParaRPr lang="en-CA"/>
            </a:p>
          </p:txBody>
        </p:sp>
        <p:sp>
          <p:nvSpPr>
            <p:cNvPr id="4" name="TextBox 4"/>
            <p:cNvSpPr txBox="1"/>
            <p:nvPr/>
          </p:nvSpPr>
          <p:spPr>
            <a:xfrm>
              <a:off x="0" y="-38100"/>
              <a:ext cx="2041606" cy="2486641"/>
            </a:xfrm>
            <a:prstGeom prst="rect">
              <a:avLst/>
            </a:prstGeom>
          </p:spPr>
          <p:txBody>
            <a:bodyPr lIns="50800" tIns="50800" rIns="50800" bIns="50800" rtlCol="0" anchor="ctr"/>
            <a:lstStyle/>
            <a:p>
              <a:pPr marL="0" lvl="0" indent="0" algn="ctr">
                <a:lnSpc>
                  <a:spcPts val="2756"/>
                </a:lnSpc>
                <a:spcBef>
                  <a:spcPct val="0"/>
                </a:spcBef>
              </a:pPr>
              <a:endParaRPr/>
            </a:p>
          </p:txBody>
        </p:sp>
      </p:grpSp>
      <p:sp>
        <p:nvSpPr>
          <p:cNvPr id="5" name="Freeform 5"/>
          <p:cNvSpPr/>
          <p:nvPr/>
        </p:nvSpPr>
        <p:spPr>
          <a:xfrm>
            <a:off x="1126948" y="3616202"/>
            <a:ext cx="2690653" cy="1254115"/>
          </a:xfrm>
          <a:custGeom>
            <a:avLst/>
            <a:gdLst/>
            <a:ahLst/>
            <a:cxnLst/>
            <a:rect l="l" t="t" r="r" b="b"/>
            <a:pathLst>
              <a:path w="2690653" h="1254115">
                <a:moveTo>
                  <a:pt x="0" y="0"/>
                </a:moveTo>
                <a:lnTo>
                  <a:pt x="2690652" y="0"/>
                </a:lnTo>
                <a:lnTo>
                  <a:pt x="2690652" y="1254115"/>
                </a:lnTo>
                <a:lnTo>
                  <a:pt x="0" y="1254115"/>
                </a:lnTo>
                <a:lnTo>
                  <a:pt x="0" y="0"/>
                </a:lnTo>
                <a:close/>
              </a:path>
            </a:pathLst>
          </a:custGeom>
          <a:blipFill>
            <a:blip r:embed="rId2">
              <a:extLst>
                <a:ext uri="{96DAC541-7B7A-43D3-8B79-37D633B846F1}">
                  <asvg:svgBlip xmlns:asvg="http://schemas.microsoft.com/office/drawing/2016/SVG/main" r:embed="rId3"/>
                </a:ext>
              </a:extLst>
            </a:blip>
            <a:stretch>
              <a:fillRect t="-114545"/>
            </a:stretch>
          </a:blipFill>
          <a:ln cap="sq">
            <a:noFill/>
            <a:prstDash val="solid"/>
            <a:miter/>
          </a:ln>
        </p:spPr>
        <p:txBody>
          <a:bodyPr/>
          <a:lstStyle/>
          <a:p>
            <a:endParaRPr lang="en-CA"/>
          </a:p>
        </p:txBody>
      </p:sp>
      <p:sp>
        <p:nvSpPr>
          <p:cNvPr id="6" name="Freeform 6"/>
          <p:cNvSpPr/>
          <p:nvPr/>
        </p:nvSpPr>
        <p:spPr>
          <a:xfrm>
            <a:off x="1990572" y="4965128"/>
            <a:ext cx="907273" cy="1050526"/>
          </a:xfrm>
          <a:custGeom>
            <a:avLst/>
            <a:gdLst/>
            <a:ahLst/>
            <a:cxnLst/>
            <a:rect l="l" t="t" r="r" b="b"/>
            <a:pathLst>
              <a:path w="907273" h="1050526">
                <a:moveTo>
                  <a:pt x="0" y="0"/>
                </a:moveTo>
                <a:lnTo>
                  <a:pt x="907273" y="0"/>
                </a:lnTo>
                <a:lnTo>
                  <a:pt x="907273" y="1050526"/>
                </a:lnTo>
                <a:lnTo>
                  <a:pt x="0" y="1050526"/>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CA"/>
          </a:p>
        </p:txBody>
      </p:sp>
      <p:grpSp>
        <p:nvGrpSpPr>
          <p:cNvPr id="7" name="Group 7"/>
          <p:cNvGrpSpPr/>
          <p:nvPr/>
        </p:nvGrpSpPr>
        <p:grpSpPr>
          <a:xfrm rot="-10800000">
            <a:off x="4913237" y="3616202"/>
            <a:ext cx="3921683" cy="4703356"/>
            <a:chOff x="0" y="0"/>
            <a:chExt cx="2041606" cy="2448541"/>
          </a:xfrm>
        </p:grpSpPr>
        <p:sp>
          <p:nvSpPr>
            <p:cNvPr id="8" name="Freeform 8"/>
            <p:cNvSpPr/>
            <p:nvPr/>
          </p:nvSpPr>
          <p:spPr>
            <a:xfrm>
              <a:off x="0" y="0"/>
              <a:ext cx="2041606" cy="2448541"/>
            </a:xfrm>
            <a:custGeom>
              <a:avLst/>
              <a:gdLst/>
              <a:ahLst/>
              <a:cxnLst/>
              <a:rect l="l" t="t" r="r" b="b"/>
              <a:pathLst>
                <a:path w="2041606" h="2448541">
                  <a:moveTo>
                    <a:pt x="63172" y="0"/>
                  </a:moveTo>
                  <a:lnTo>
                    <a:pt x="1978434" y="0"/>
                  </a:lnTo>
                  <a:cubicBezTo>
                    <a:pt x="2013323" y="0"/>
                    <a:pt x="2041606" y="28283"/>
                    <a:pt x="2041606" y="63172"/>
                  </a:cubicBezTo>
                  <a:lnTo>
                    <a:pt x="2041606" y="2385369"/>
                  </a:lnTo>
                  <a:cubicBezTo>
                    <a:pt x="2041606" y="2402123"/>
                    <a:pt x="2034950" y="2418191"/>
                    <a:pt x="2023103" y="2430038"/>
                  </a:cubicBezTo>
                  <a:cubicBezTo>
                    <a:pt x="2011256" y="2441885"/>
                    <a:pt x="1995188" y="2448541"/>
                    <a:pt x="1978434" y="2448541"/>
                  </a:cubicBezTo>
                  <a:lnTo>
                    <a:pt x="63172" y="2448541"/>
                  </a:lnTo>
                  <a:cubicBezTo>
                    <a:pt x="28283" y="2448541"/>
                    <a:pt x="0" y="2420258"/>
                    <a:pt x="0" y="2385369"/>
                  </a:cubicBezTo>
                  <a:lnTo>
                    <a:pt x="0" y="63172"/>
                  </a:lnTo>
                  <a:cubicBezTo>
                    <a:pt x="0" y="28283"/>
                    <a:pt x="28283" y="0"/>
                    <a:pt x="63172" y="0"/>
                  </a:cubicBezTo>
                  <a:close/>
                </a:path>
              </a:pathLst>
            </a:custGeom>
            <a:solidFill>
              <a:srgbClr val="FFFFFF"/>
            </a:solidFill>
            <a:ln w="123825" cap="rnd">
              <a:solidFill>
                <a:srgbClr val="B6110A"/>
              </a:solidFill>
              <a:prstDash val="solid"/>
              <a:round/>
            </a:ln>
          </p:spPr>
          <p:txBody>
            <a:bodyPr/>
            <a:lstStyle/>
            <a:p>
              <a:endParaRPr lang="en-CA"/>
            </a:p>
          </p:txBody>
        </p:sp>
        <p:sp>
          <p:nvSpPr>
            <p:cNvPr id="9" name="TextBox 9"/>
            <p:cNvSpPr txBox="1"/>
            <p:nvPr/>
          </p:nvSpPr>
          <p:spPr>
            <a:xfrm>
              <a:off x="0" y="-38100"/>
              <a:ext cx="2041606" cy="2486641"/>
            </a:xfrm>
            <a:prstGeom prst="rect">
              <a:avLst/>
            </a:prstGeom>
          </p:spPr>
          <p:txBody>
            <a:bodyPr lIns="50800" tIns="50800" rIns="50800" bIns="50800" rtlCol="0" anchor="ctr"/>
            <a:lstStyle/>
            <a:p>
              <a:pPr marL="0" lvl="0" indent="0" algn="ctr">
                <a:lnSpc>
                  <a:spcPts val="2756"/>
                </a:lnSpc>
                <a:spcBef>
                  <a:spcPct val="0"/>
                </a:spcBef>
              </a:pPr>
              <a:endParaRPr/>
            </a:p>
          </p:txBody>
        </p:sp>
      </p:grpSp>
      <p:sp>
        <p:nvSpPr>
          <p:cNvPr id="10" name="Freeform 10"/>
          <p:cNvSpPr/>
          <p:nvPr/>
        </p:nvSpPr>
        <p:spPr>
          <a:xfrm>
            <a:off x="5528752" y="3616202"/>
            <a:ext cx="2690653" cy="1254115"/>
          </a:xfrm>
          <a:custGeom>
            <a:avLst/>
            <a:gdLst/>
            <a:ahLst/>
            <a:cxnLst/>
            <a:rect l="l" t="t" r="r" b="b"/>
            <a:pathLst>
              <a:path w="2690653" h="1254115">
                <a:moveTo>
                  <a:pt x="0" y="0"/>
                </a:moveTo>
                <a:lnTo>
                  <a:pt x="2690652" y="0"/>
                </a:lnTo>
                <a:lnTo>
                  <a:pt x="2690652" y="1254115"/>
                </a:lnTo>
                <a:lnTo>
                  <a:pt x="0" y="1254115"/>
                </a:lnTo>
                <a:lnTo>
                  <a:pt x="0" y="0"/>
                </a:lnTo>
                <a:close/>
              </a:path>
            </a:pathLst>
          </a:custGeom>
          <a:blipFill>
            <a:blip r:embed="rId2">
              <a:extLst>
                <a:ext uri="{96DAC541-7B7A-43D3-8B79-37D633B846F1}">
                  <asvg:svgBlip xmlns:asvg="http://schemas.microsoft.com/office/drawing/2016/SVG/main" r:embed="rId3"/>
                </a:ext>
              </a:extLst>
            </a:blip>
            <a:stretch>
              <a:fillRect t="-114545"/>
            </a:stretch>
          </a:blipFill>
          <a:ln cap="sq">
            <a:noFill/>
            <a:prstDash val="solid"/>
            <a:miter/>
          </a:ln>
        </p:spPr>
        <p:txBody>
          <a:bodyPr/>
          <a:lstStyle/>
          <a:p>
            <a:endParaRPr lang="en-CA"/>
          </a:p>
        </p:txBody>
      </p:sp>
      <p:grpSp>
        <p:nvGrpSpPr>
          <p:cNvPr id="11" name="Group 11"/>
          <p:cNvGrpSpPr/>
          <p:nvPr/>
        </p:nvGrpSpPr>
        <p:grpSpPr>
          <a:xfrm rot="-10800000">
            <a:off x="9312532" y="3616202"/>
            <a:ext cx="3921683" cy="4703356"/>
            <a:chOff x="0" y="0"/>
            <a:chExt cx="2041606" cy="2448541"/>
          </a:xfrm>
        </p:grpSpPr>
        <p:sp>
          <p:nvSpPr>
            <p:cNvPr id="12" name="Freeform 12"/>
            <p:cNvSpPr/>
            <p:nvPr/>
          </p:nvSpPr>
          <p:spPr>
            <a:xfrm>
              <a:off x="0" y="0"/>
              <a:ext cx="2041606" cy="2448541"/>
            </a:xfrm>
            <a:custGeom>
              <a:avLst/>
              <a:gdLst/>
              <a:ahLst/>
              <a:cxnLst/>
              <a:rect l="l" t="t" r="r" b="b"/>
              <a:pathLst>
                <a:path w="2041606" h="2448541">
                  <a:moveTo>
                    <a:pt x="63172" y="0"/>
                  </a:moveTo>
                  <a:lnTo>
                    <a:pt x="1978434" y="0"/>
                  </a:lnTo>
                  <a:cubicBezTo>
                    <a:pt x="2013323" y="0"/>
                    <a:pt x="2041606" y="28283"/>
                    <a:pt x="2041606" y="63172"/>
                  </a:cubicBezTo>
                  <a:lnTo>
                    <a:pt x="2041606" y="2385369"/>
                  </a:lnTo>
                  <a:cubicBezTo>
                    <a:pt x="2041606" y="2402123"/>
                    <a:pt x="2034950" y="2418191"/>
                    <a:pt x="2023103" y="2430038"/>
                  </a:cubicBezTo>
                  <a:cubicBezTo>
                    <a:pt x="2011256" y="2441885"/>
                    <a:pt x="1995188" y="2448541"/>
                    <a:pt x="1978434" y="2448541"/>
                  </a:cubicBezTo>
                  <a:lnTo>
                    <a:pt x="63172" y="2448541"/>
                  </a:lnTo>
                  <a:cubicBezTo>
                    <a:pt x="28283" y="2448541"/>
                    <a:pt x="0" y="2420258"/>
                    <a:pt x="0" y="2385369"/>
                  </a:cubicBezTo>
                  <a:lnTo>
                    <a:pt x="0" y="63172"/>
                  </a:lnTo>
                  <a:cubicBezTo>
                    <a:pt x="0" y="28283"/>
                    <a:pt x="28283" y="0"/>
                    <a:pt x="63172" y="0"/>
                  </a:cubicBezTo>
                  <a:close/>
                </a:path>
              </a:pathLst>
            </a:custGeom>
            <a:solidFill>
              <a:srgbClr val="FFFFFF"/>
            </a:solidFill>
            <a:ln w="123825" cap="rnd">
              <a:solidFill>
                <a:srgbClr val="B6110A"/>
              </a:solidFill>
              <a:prstDash val="solid"/>
              <a:round/>
            </a:ln>
          </p:spPr>
          <p:txBody>
            <a:bodyPr/>
            <a:lstStyle/>
            <a:p>
              <a:endParaRPr lang="en-CA"/>
            </a:p>
          </p:txBody>
        </p:sp>
        <p:sp>
          <p:nvSpPr>
            <p:cNvPr id="13" name="TextBox 13"/>
            <p:cNvSpPr txBox="1"/>
            <p:nvPr/>
          </p:nvSpPr>
          <p:spPr>
            <a:xfrm>
              <a:off x="0" y="-38100"/>
              <a:ext cx="2041606" cy="2486641"/>
            </a:xfrm>
            <a:prstGeom prst="rect">
              <a:avLst/>
            </a:prstGeom>
          </p:spPr>
          <p:txBody>
            <a:bodyPr lIns="50800" tIns="50800" rIns="50800" bIns="50800" rtlCol="0" anchor="ctr"/>
            <a:lstStyle/>
            <a:p>
              <a:pPr marL="0" lvl="0" indent="0" algn="ctr">
                <a:lnSpc>
                  <a:spcPts val="2756"/>
                </a:lnSpc>
                <a:spcBef>
                  <a:spcPct val="0"/>
                </a:spcBef>
              </a:pPr>
              <a:endParaRPr/>
            </a:p>
          </p:txBody>
        </p:sp>
      </p:grpSp>
      <p:sp>
        <p:nvSpPr>
          <p:cNvPr id="14" name="Freeform 14"/>
          <p:cNvSpPr/>
          <p:nvPr/>
        </p:nvSpPr>
        <p:spPr>
          <a:xfrm>
            <a:off x="9928047" y="3616202"/>
            <a:ext cx="2690653" cy="1254115"/>
          </a:xfrm>
          <a:custGeom>
            <a:avLst/>
            <a:gdLst/>
            <a:ahLst/>
            <a:cxnLst/>
            <a:rect l="l" t="t" r="r" b="b"/>
            <a:pathLst>
              <a:path w="2690653" h="1254115">
                <a:moveTo>
                  <a:pt x="0" y="0"/>
                </a:moveTo>
                <a:lnTo>
                  <a:pt x="2690653" y="0"/>
                </a:lnTo>
                <a:lnTo>
                  <a:pt x="2690653" y="1254115"/>
                </a:lnTo>
                <a:lnTo>
                  <a:pt x="0" y="1254115"/>
                </a:lnTo>
                <a:lnTo>
                  <a:pt x="0" y="0"/>
                </a:lnTo>
                <a:close/>
              </a:path>
            </a:pathLst>
          </a:custGeom>
          <a:blipFill>
            <a:blip r:embed="rId2">
              <a:extLst>
                <a:ext uri="{96DAC541-7B7A-43D3-8B79-37D633B846F1}">
                  <asvg:svgBlip xmlns:asvg="http://schemas.microsoft.com/office/drawing/2016/SVG/main" r:embed="rId3"/>
                </a:ext>
              </a:extLst>
            </a:blip>
            <a:stretch>
              <a:fillRect t="-114545"/>
            </a:stretch>
          </a:blipFill>
          <a:ln cap="sq">
            <a:noFill/>
            <a:prstDash val="solid"/>
            <a:miter/>
          </a:ln>
        </p:spPr>
        <p:txBody>
          <a:bodyPr/>
          <a:lstStyle/>
          <a:p>
            <a:endParaRPr lang="en-CA"/>
          </a:p>
        </p:txBody>
      </p:sp>
      <p:sp>
        <p:nvSpPr>
          <p:cNvPr id="15" name="Freeform 15"/>
          <p:cNvSpPr/>
          <p:nvPr/>
        </p:nvSpPr>
        <p:spPr>
          <a:xfrm>
            <a:off x="14763270" y="5466504"/>
            <a:ext cx="3695540" cy="7418054"/>
          </a:xfrm>
          <a:custGeom>
            <a:avLst/>
            <a:gdLst/>
            <a:ahLst/>
            <a:cxnLst/>
            <a:rect l="l" t="t" r="r" b="b"/>
            <a:pathLst>
              <a:path w="3695540" h="7418054">
                <a:moveTo>
                  <a:pt x="0" y="0"/>
                </a:moveTo>
                <a:lnTo>
                  <a:pt x="3695539" y="0"/>
                </a:lnTo>
                <a:lnTo>
                  <a:pt x="3695539" y="7418054"/>
                </a:lnTo>
                <a:lnTo>
                  <a:pt x="0" y="7418054"/>
                </a:lnTo>
                <a:lnTo>
                  <a:pt x="0" y="0"/>
                </a:lnTo>
                <a:close/>
              </a:path>
            </a:pathLst>
          </a:custGeom>
          <a:blipFill>
            <a:blip r:embed="rId6">
              <a:extLst>
                <a:ext uri="{96DAC541-7B7A-43D3-8B79-37D633B846F1}">
                  <asvg:svgBlip xmlns:asvg="http://schemas.microsoft.com/office/drawing/2016/SVG/main" r:embed="rId7"/>
                </a:ext>
              </a:extLst>
            </a:blip>
            <a:stretch>
              <a:fillRect/>
            </a:stretch>
          </a:blipFill>
          <a:ln cap="sq">
            <a:noFill/>
            <a:prstDash val="solid"/>
            <a:miter/>
          </a:ln>
        </p:spPr>
        <p:txBody>
          <a:bodyPr/>
          <a:lstStyle/>
          <a:p>
            <a:endParaRPr lang="en-CA"/>
          </a:p>
        </p:txBody>
      </p:sp>
      <p:grpSp>
        <p:nvGrpSpPr>
          <p:cNvPr id="16" name="Group 16"/>
          <p:cNvGrpSpPr/>
          <p:nvPr/>
        </p:nvGrpSpPr>
        <p:grpSpPr>
          <a:xfrm rot="-10800000">
            <a:off x="13714336" y="3616202"/>
            <a:ext cx="3921683" cy="4703356"/>
            <a:chOff x="0" y="0"/>
            <a:chExt cx="2041606" cy="2448541"/>
          </a:xfrm>
        </p:grpSpPr>
        <p:sp>
          <p:nvSpPr>
            <p:cNvPr id="17" name="Freeform 17"/>
            <p:cNvSpPr/>
            <p:nvPr/>
          </p:nvSpPr>
          <p:spPr>
            <a:xfrm>
              <a:off x="0" y="0"/>
              <a:ext cx="2041606" cy="2448541"/>
            </a:xfrm>
            <a:custGeom>
              <a:avLst/>
              <a:gdLst/>
              <a:ahLst/>
              <a:cxnLst/>
              <a:rect l="l" t="t" r="r" b="b"/>
              <a:pathLst>
                <a:path w="2041606" h="2448541">
                  <a:moveTo>
                    <a:pt x="63172" y="0"/>
                  </a:moveTo>
                  <a:lnTo>
                    <a:pt x="1978434" y="0"/>
                  </a:lnTo>
                  <a:cubicBezTo>
                    <a:pt x="2013323" y="0"/>
                    <a:pt x="2041606" y="28283"/>
                    <a:pt x="2041606" y="63172"/>
                  </a:cubicBezTo>
                  <a:lnTo>
                    <a:pt x="2041606" y="2385369"/>
                  </a:lnTo>
                  <a:cubicBezTo>
                    <a:pt x="2041606" y="2402123"/>
                    <a:pt x="2034950" y="2418191"/>
                    <a:pt x="2023103" y="2430038"/>
                  </a:cubicBezTo>
                  <a:cubicBezTo>
                    <a:pt x="2011256" y="2441885"/>
                    <a:pt x="1995188" y="2448541"/>
                    <a:pt x="1978434" y="2448541"/>
                  </a:cubicBezTo>
                  <a:lnTo>
                    <a:pt x="63172" y="2448541"/>
                  </a:lnTo>
                  <a:cubicBezTo>
                    <a:pt x="28283" y="2448541"/>
                    <a:pt x="0" y="2420258"/>
                    <a:pt x="0" y="2385369"/>
                  </a:cubicBezTo>
                  <a:lnTo>
                    <a:pt x="0" y="63172"/>
                  </a:lnTo>
                  <a:cubicBezTo>
                    <a:pt x="0" y="28283"/>
                    <a:pt x="28283" y="0"/>
                    <a:pt x="63172" y="0"/>
                  </a:cubicBezTo>
                  <a:close/>
                </a:path>
              </a:pathLst>
            </a:custGeom>
            <a:solidFill>
              <a:srgbClr val="FFFFFF"/>
            </a:solidFill>
            <a:ln w="123825" cap="rnd">
              <a:solidFill>
                <a:srgbClr val="B6110A"/>
              </a:solidFill>
              <a:prstDash val="solid"/>
              <a:round/>
            </a:ln>
          </p:spPr>
          <p:txBody>
            <a:bodyPr/>
            <a:lstStyle/>
            <a:p>
              <a:endParaRPr lang="en-CA"/>
            </a:p>
          </p:txBody>
        </p:sp>
        <p:sp>
          <p:nvSpPr>
            <p:cNvPr id="18" name="TextBox 18"/>
            <p:cNvSpPr txBox="1"/>
            <p:nvPr/>
          </p:nvSpPr>
          <p:spPr>
            <a:xfrm>
              <a:off x="0" y="-38100"/>
              <a:ext cx="2041606" cy="2486641"/>
            </a:xfrm>
            <a:prstGeom prst="rect">
              <a:avLst/>
            </a:prstGeom>
          </p:spPr>
          <p:txBody>
            <a:bodyPr lIns="50800" tIns="50800" rIns="50800" bIns="50800" rtlCol="0" anchor="ctr"/>
            <a:lstStyle/>
            <a:p>
              <a:pPr marL="0" lvl="0" indent="0" algn="ctr">
                <a:lnSpc>
                  <a:spcPts val="2756"/>
                </a:lnSpc>
                <a:spcBef>
                  <a:spcPct val="0"/>
                </a:spcBef>
              </a:pPr>
              <a:endParaRPr/>
            </a:p>
          </p:txBody>
        </p:sp>
      </p:grpSp>
      <p:sp>
        <p:nvSpPr>
          <p:cNvPr id="19" name="Freeform 19"/>
          <p:cNvSpPr/>
          <p:nvPr/>
        </p:nvSpPr>
        <p:spPr>
          <a:xfrm>
            <a:off x="14329851" y="3616202"/>
            <a:ext cx="2690653" cy="1254115"/>
          </a:xfrm>
          <a:custGeom>
            <a:avLst/>
            <a:gdLst/>
            <a:ahLst/>
            <a:cxnLst/>
            <a:rect l="l" t="t" r="r" b="b"/>
            <a:pathLst>
              <a:path w="2690653" h="1254115">
                <a:moveTo>
                  <a:pt x="0" y="0"/>
                </a:moveTo>
                <a:lnTo>
                  <a:pt x="2690653" y="0"/>
                </a:lnTo>
                <a:lnTo>
                  <a:pt x="2690653" y="1254115"/>
                </a:lnTo>
                <a:lnTo>
                  <a:pt x="0" y="1254115"/>
                </a:lnTo>
                <a:lnTo>
                  <a:pt x="0" y="0"/>
                </a:lnTo>
                <a:close/>
              </a:path>
            </a:pathLst>
          </a:custGeom>
          <a:blipFill>
            <a:blip r:embed="rId2">
              <a:extLst>
                <a:ext uri="{96DAC541-7B7A-43D3-8B79-37D633B846F1}">
                  <asvg:svgBlip xmlns:asvg="http://schemas.microsoft.com/office/drawing/2016/SVG/main" r:embed="rId3"/>
                </a:ext>
              </a:extLst>
            </a:blip>
            <a:stretch>
              <a:fillRect t="-114545"/>
            </a:stretch>
          </a:blipFill>
          <a:ln cap="sq">
            <a:noFill/>
            <a:prstDash val="solid"/>
            <a:miter/>
          </a:ln>
        </p:spPr>
        <p:txBody>
          <a:bodyPr/>
          <a:lstStyle/>
          <a:p>
            <a:endParaRPr lang="en-CA"/>
          </a:p>
        </p:txBody>
      </p:sp>
      <p:sp>
        <p:nvSpPr>
          <p:cNvPr id="20" name="Freeform 20"/>
          <p:cNvSpPr/>
          <p:nvPr/>
        </p:nvSpPr>
        <p:spPr>
          <a:xfrm>
            <a:off x="6401734" y="4965128"/>
            <a:ext cx="957173" cy="1002753"/>
          </a:xfrm>
          <a:custGeom>
            <a:avLst/>
            <a:gdLst/>
            <a:ahLst/>
            <a:cxnLst/>
            <a:rect l="l" t="t" r="r" b="b"/>
            <a:pathLst>
              <a:path w="957173" h="1002753">
                <a:moveTo>
                  <a:pt x="0" y="0"/>
                </a:moveTo>
                <a:lnTo>
                  <a:pt x="957173" y="0"/>
                </a:lnTo>
                <a:lnTo>
                  <a:pt x="957173" y="1002752"/>
                </a:lnTo>
                <a:lnTo>
                  <a:pt x="0" y="1002752"/>
                </a:lnTo>
                <a:lnTo>
                  <a:pt x="0" y="0"/>
                </a:lnTo>
                <a:close/>
              </a:path>
            </a:pathLst>
          </a:custGeom>
          <a:blipFill>
            <a:blip r:embed="rId8">
              <a:extLst>
                <a:ext uri="{96DAC541-7B7A-43D3-8B79-37D633B846F1}">
                  <asvg:svgBlip xmlns:asvg="http://schemas.microsoft.com/office/drawing/2016/SVG/main" r:embed="rId9"/>
                </a:ext>
              </a:extLst>
            </a:blip>
            <a:stretch>
              <a:fillRect/>
            </a:stretch>
          </a:blipFill>
          <a:ln cap="sq">
            <a:noFill/>
            <a:prstDash val="solid"/>
            <a:miter/>
          </a:ln>
        </p:spPr>
        <p:txBody>
          <a:bodyPr/>
          <a:lstStyle/>
          <a:p>
            <a:endParaRPr lang="en-CA"/>
          </a:p>
        </p:txBody>
      </p:sp>
      <p:sp>
        <p:nvSpPr>
          <p:cNvPr id="21" name="Freeform 21"/>
          <p:cNvSpPr/>
          <p:nvPr/>
        </p:nvSpPr>
        <p:spPr>
          <a:xfrm>
            <a:off x="10657705" y="5036690"/>
            <a:ext cx="1175207" cy="908114"/>
          </a:xfrm>
          <a:custGeom>
            <a:avLst/>
            <a:gdLst/>
            <a:ahLst/>
            <a:cxnLst/>
            <a:rect l="l" t="t" r="r" b="b"/>
            <a:pathLst>
              <a:path w="1175207" h="908114">
                <a:moveTo>
                  <a:pt x="0" y="0"/>
                </a:moveTo>
                <a:lnTo>
                  <a:pt x="1175206" y="0"/>
                </a:lnTo>
                <a:lnTo>
                  <a:pt x="1175206" y="908114"/>
                </a:lnTo>
                <a:lnTo>
                  <a:pt x="0" y="908114"/>
                </a:lnTo>
                <a:lnTo>
                  <a:pt x="0" y="0"/>
                </a:lnTo>
                <a:close/>
              </a:path>
            </a:pathLst>
          </a:custGeom>
          <a:blipFill>
            <a:blip r:embed="rId10">
              <a:extLst>
                <a:ext uri="{96DAC541-7B7A-43D3-8B79-37D633B846F1}">
                  <asvg:svgBlip xmlns:asvg="http://schemas.microsoft.com/office/drawing/2016/SVG/main" r:embed="rId11"/>
                </a:ext>
              </a:extLst>
            </a:blip>
            <a:stretch>
              <a:fillRect/>
            </a:stretch>
          </a:blipFill>
          <a:ln cap="sq">
            <a:noFill/>
            <a:prstDash val="solid"/>
            <a:miter/>
          </a:ln>
        </p:spPr>
        <p:txBody>
          <a:bodyPr/>
          <a:lstStyle/>
          <a:p>
            <a:endParaRPr lang="en-CA"/>
          </a:p>
        </p:txBody>
      </p:sp>
      <p:sp>
        <p:nvSpPr>
          <p:cNvPr id="22" name="Freeform 22"/>
          <p:cNvSpPr/>
          <p:nvPr/>
        </p:nvSpPr>
        <p:spPr>
          <a:xfrm>
            <a:off x="15222223" y="4992497"/>
            <a:ext cx="905910" cy="996501"/>
          </a:xfrm>
          <a:custGeom>
            <a:avLst/>
            <a:gdLst/>
            <a:ahLst/>
            <a:cxnLst/>
            <a:rect l="l" t="t" r="r" b="b"/>
            <a:pathLst>
              <a:path w="905910" h="996501">
                <a:moveTo>
                  <a:pt x="0" y="0"/>
                </a:moveTo>
                <a:lnTo>
                  <a:pt x="905909" y="0"/>
                </a:lnTo>
                <a:lnTo>
                  <a:pt x="905909" y="996500"/>
                </a:lnTo>
                <a:lnTo>
                  <a:pt x="0" y="996500"/>
                </a:lnTo>
                <a:lnTo>
                  <a:pt x="0" y="0"/>
                </a:lnTo>
                <a:close/>
              </a:path>
            </a:pathLst>
          </a:custGeom>
          <a:blipFill>
            <a:blip r:embed="rId12">
              <a:extLst>
                <a:ext uri="{96DAC541-7B7A-43D3-8B79-37D633B846F1}">
                  <asvg:svgBlip xmlns:asvg="http://schemas.microsoft.com/office/drawing/2016/SVG/main" r:embed="rId13"/>
                </a:ext>
              </a:extLst>
            </a:blip>
            <a:stretch>
              <a:fillRect/>
            </a:stretch>
          </a:blipFill>
          <a:ln cap="sq">
            <a:noFill/>
            <a:prstDash val="solid"/>
            <a:miter/>
          </a:ln>
        </p:spPr>
        <p:txBody>
          <a:bodyPr/>
          <a:lstStyle/>
          <a:p>
            <a:endParaRPr lang="en-CA"/>
          </a:p>
        </p:txBody>
      </p:sp>
      <p:sp>
        <p:nvSpPr>
          <p:cNvPr id="23" name="TextBox 23"/>
          <p:cNvSpPr txBox="1"/>
          <p:nvPr/>
        </p:nvSpPr>
        <p:spPr>
          <a:xfrm>
            <a:off x="2095642" y="2054763"/>
            <a:ext cx="7362789" cy="866067"/>
          </a:xfrm>
          <a:prstGeom prst="rect">
            <a:avLst/>
          </a:prstGeom>
        </p:spPr>
        <p:txBody>
          <a:bodyPr lIns="0" tIns="0" rIns="0" bIns="0" rtlCol="0" anchor="t">
            <a:spAutoFit/>
          </a:bodyPr>
          <a:lstStyle/>
          <a:p>
            <a:pPr>
              <a:lnSpc>
                <a:spcPts val="7178"/>
              </a:lnSpc>
            </a:pPr>
            <a:r>
              <a:rPr lang="en-US" sz="5127" spc="-102">
                <a:solidFill>
                  <a:srgbClr val="191919"/>
                </a:solidFill>
                <a:latin typeface="Open Sauce Bold"/>
              </a:rPr>
              <a:t>Research Objectives</a:t>
            </a:r>
          </a:p>
        </p:txBody>
      </p:sp>
      <p:sp>
        <p:nvSpPr>
          <p:cNvPr id="24" name="TextBox 24"/>
          <p:cNvSpPr txBox="1"/>
          <p:nvPr/>
        </p:nvSpPr>
        <p:spPr>
          <a:xfrm>
            <a:off x="942804" y="6531408"/>
            <a:ext cx="3218192" cy="1478806"/>
          </a:xfrm>
          <a:prstGeom prst="rect">
            <a:avLst/>
          </a:prstGeom>
        </p:spPr>
        <p:txBody>
          <a:bodyPr lIns="0" tIns="0" rIns="0" bIns="0" rtlCol="0" anchor="t">
            <a:spAutoFit/>
          </a:bodyPr>
          <a:lstStyle/>
          <a:p>
            <a:pPr marL="0" lvl="0" indent="0" algn="ctr">
              <a:lnSpc>
                <a:spcPts val="2415"/>
              </a:lnSpc>
            </a:pPr>
            <a:r>
              <a:rPr lang="en-US" sz="1610">
                <a:solidFill>
                  <a:srgbClr val="343432"/>
                </a:solidFill>
                <a:latin typeface="Open Sauce"/>
              </a:rPr>
              <a:t>Formulation of Price Perceptions: Understand how, when, and where consumers shape price perceptions across retail banners.</a:t>
            </a:r>
          </a:p>
        </p:txBody>
      </p:sp>
      <p:sp>
        <p:nvSpPr>
          <p:cNvPr id="25" name="TextBox 25"/>
          <p:cNvSpPr txBox="1"/>
          <p:nvPr/>
        </p:nvSpPr>
        <p:spPr>
          <a:xfrm>
            <a:off x="1128374" y="6101651"/>
            <a:ext cx="2631669" cy="346038"/>
          </a:xfrm>
          <a:prstGeom prst="rect">
            <a:avLst/>
          </a:prstGeom>
        </p:spPr>
        <p:txBody>
          <a:bodyPr lIns="0" tIns="0" rIns="0" bIns="0" rtlCol="0" anchor="t">
            <a:spAutoFit/>
          </a:bodyPr>
          <a:lstStyle/>
          <a:p>
            <a:pPr marL="0" lvl="0" indent="0" algn="ctr">
              <a:lnSpc>
                <a:spcPts val="2855"/>
              </a:lnSpc>
              <a:spcBef>
                <a:spcPct val="0"/>
              </a:spcBef>
            </a:pPr>
            <a:r>
              <a:rPr lang="en-US" sz="2231">
                <a:solidFill>
                  <a:srgbClr val="343432"/>
                </a:solidFill>
                <a:latin typeface="Open Sauce Bold"/>
              </a:rPr>
              <a:t>Objective 01</a:t>
            </a:r>
          </a:p>
        </p:txBody>
      </p:sp>
      <p:sp>
        <p:nvSpPr>
          <p:cNvPr id="26" name="TextBox 26"/>
          <p:cNvSpPr txBox="1"/>
          <p:nvPr/>
        </p:nvSpPr>
        <p:spPr>
          <a:xfrm>
            <a:off x="1856605" y="3692376"/>
            <a:ext cx="1175207" cy="761237"/>
          </a:xfrm>
          <a:prstGeom prst="rect">
            <a:avLst/>
          </a:prstGeom>
        </p:spPr>
        <p:txBody>
          <a:bodyPr lIns="0" tIns="0" rIns="0" bIns="0" rtlCol="0" anchor="t">
            <a:spAutoFit/>
          </a:bodyPr>
          <a:lstStyle/>
          <a:p>
            <a:pPr marL="0" lvl="0" indent="0" algn="ctr">
              <a:lnSpc>
                <a:spcPts val="6136"/>
              </a:lnSpc>
              <a:spcBef>
                <a:spcPct val="0"/>
              </a:spcBef>
            </a:pPr>
            <a:r>
              <a:rPr lang="en-US" sz="4794">
                <a:solidFill>
                  <a:srgbClr val="F8F8F8"/>
                </a:solidFill>
                <a:latin typeface="Open Sauce Bold"/>
              </a:rPr>
              <a:t>01</a:t>
            </a:r>
          </a:p>
        </p:txBody>
      </p:sp>
      <p:sp>
        <p:nvSpPr>
          <p:cNvPr id="27" name="TextBox 27"/>
          <p:cNvSpPr txBox="1"/>
          <p:nvPr/>
        </p:nvSpPr>
        <p:spPr>
          <a:xfrm>
            <a:off x="5129682" y="6531408"/>
            <a:ext cx="3430610" cy="1305265"/>
          </a:xfrm>
          <a:prstGeom prst="rect">
            <a:avLst/>
          </a:prstGeom>
        </p:spPr>
        <p:txBody>
          <a:bodyPr lIns="0" tIns="0" rIns="0" bIns="0" rtlCol="0" anchor="t">
            <a:spAutoFit/>
          </a:bodyPr>
          <a:lstStyle/>
          <a:p>
            <a:pPr marL="0" lvl="0" indent="0" algn="ctr">
              <a:lnSpc>
                <a:spcPts val="2682"/>
              </a:lnSpc>
            </a:pPr>
            <a:r>
              <a:rPr lang="en-US" sz="1788">
                <a:solidFill>
                  <a:srgbClr val="343432"/>
                </a:solidFill>
                <a:latin typeface="Open Sauce"/>
              </a:rPr>
              <a:t>Strategies Driving Satisfaction: Identifying strategies creating favorable perceptions of price and value.</a:t>
            </a:r>
          </a:p>
        </p:txBody>
      </p:sp>
      <p:sp>
        <p:nvSpPr>
          <p:cNvPr id="28" name="TextBox 28"/>
          <p:cNvSpPr txBox="1"/>
          <p:nvPr/>
        </p:nvSpPr>
        <p:spPr>
          <a:xfrm>
            <a:off x="5530178" y="6101651"/>
            <a:ext cx="2631669" cy="346038"/>
          </a:xfrm>
          <a:prstGeom prst="rect">
            <a:avLst/>
          </a:prstGeom>
        </p:spPr>
        <p:txBody>
          <a:bodyPr lIns="0" tIns="0" rIns="0" bIns="0" rtlCol="0" anchor="t">
            <a:spAutoFit/>
          </a:bodyPr>
          <a:lstStyle/>
          <a:p>
            <a:pPr marL="0" lvl="0" indent="0" algn="ctr">
              <a:lnSpc>
                <a:spcPts val="2855"/>
              </a:lnSpc>
              <a:spcBef>
                <a:spcPct val="0"/>
              </a:spcBef>
            </a:pPr>
            <a:r>
              <a:rPr lang="en-US" sz="2231">
                <a:solidFill>
                  <a:srgbClr val="343432"/>
                </a:solidFill>
                <a:latin typeface="Open Sauce Bold"/>
              </a:rPr>
              <a:t>Objective 02</a:t>
            </a:r>
          </a:p>
        </p:txBody>
      </p:sp>
      <p:sp>
        <p:nvSpPr>
          <p:cNvPr id="29" name="TextBox 29"/>
          <p:cNvSpPr txBox="1"/>
          <p:nvPr/>
        </p:nvSpPr>
        <p:spPr>
          <a:xfrm>
            <a:off x="6258409" y="3692376"/>
            <a:ext cx="1175207" cy="761237"/>
          </a:xfrm>
          <a:prstGeom prst="rect">
            <a:avLst/>
          </a:prstGeom>
        </p:spPr>
        <p:txBody>
          <a:bodyPr lIns="0" tIns="0" rIns="0" bIns="0" rtlCol="0" anchor="t">
            <a:spAutoFit/>
          </a:bodyPr>
          <a:lstStyle/>
          <a:p>
            <a:pPr marL="0" lvl="0" indent="0" algn="ctr">
              <a:lnSpc>
                <a:spcPts val="6136"/>
              </a:lnSpc>
              <a:spcBef>
                <a:spcPct val="0"/>
              </a:spcBef>
            </a:pPr>
            <a:r>
              <a:rPr lang="en-US" sz="4794">
                <a:solidFill>
                  <a:srgbClr val="F8F8F8"/>
                </a:solidFill>
                <a:latin typeface="Open Sauce Bold"/>
              </a:rPr>
              <a:t>02</a:t>
            </a:r>
          </a:p>
        </p:txBody>
      </p:sp>
      <p:sp>
        <p:nvSpPr>
          <p:cNvPr id="30" name="TextBox 30"/>
          <p:cNvSpPr txBox="1"/>
          <p:nvPr/>
        </p:nvSpPr>
        <p:spPr>
          <a:xfrm>
            <a:off x="9528978" y="6531408"/>
            <a:ext cx="3432661" cy="1478806"/>
          </a:xfrm>
          <a:prstGeom prst="rect">
            <a:avLst/>
          </a:prstGeom>
        </p:spPr>
        <p:txBody>
          <a:bodyPr lIns="0" tIns="0" rIns="0" bIns="0" rtlCol="0" anchor="t">
            <a:spAutoFit/>
          </a:bodyPr>
          <a:lstStyle/>
          <a:p>
            <a:pPr marL="0" lvl="0" indent="0" algn="ctr">
              <a:lnSpc>
                <a:spcPts val="2415"/>
              </a:lnSpc>
            </a:pPr>
            <a:r>
              <a:rPr lang="en-US" sz="1610">
                <a:solidFill>
                  <a:srgbClr val="343432"/>
                </a:solidFill>
                <a:latin typeface="Open Sauce"/>
              </a:rPr>
              <a:t>Impact of Advertising/Promotions: Examine how promotional strategies influence customer price expectations and store choices.</a:t>
            </a:r>
          </a:p>
        </p:txBody>
      </p:sp>
      <p:sp>
        <p:nvSpPr>
          <p:cNvPr id="31" name="TextBox 31"/>
          <p:cNvSpPr txBox="1"/>
          <p:nvPr/>
        </p:nvSpPr>
        <p:spPr>
          <a:xfrm>
            <a:off x="9929474" y="6101651"/>
            <a:ext cx="2631669" cy="346038"/>
          </a:xfrm>
          <a:prstGeom prst="rect">
            <a:avLst/>
          </a:prstGeom>
        </p:spPr>
        <p:txBody>
          <a:bodyPr lIns="0" tIns="0" rIns="0" bIns="0" rtlCol="0" anchor="t">
            <a:spAutoFit/>
          </a:bodyPr>
          <a:lstStyle/>
          <a:p>
            <a:pPr marL="0" lvl="0" indent="0" algn="ctr">
              <a:lnSpc>
                <a:spcPts val="2855"/>
              </a:lnSpc>
              <a:spcBef>
                <a:spcPct val="0"/>
              </a:spcBef>
            </a:pPr>
            <a:r>
              <a:rPr lang="en-US" sz="2231">
                <a:solidFill>
                  <a:srgbClr val="343432"/>
                </a:solidFill>
                <a:latin typeface="Open Sauce Bold"/>
              </a:rPr>
              <a:t>Objective 03</a:t>
            </a:r>
          </a:p>
        </p:txBody>
      </p:sp>
      <p:sp>
        <p:nvSpPr>
          <p:cNvPr id="32" name="TextBox 32"/>
          <p:cNvSpPr txBox="1"/>
          <p:nvPr/>
        </p:nvSpPr>
        <p:spPr>
          <a:xfrm>
            <a:off x="10657705" y="3692376"/>
            <a:ext cx="1175207" cy="761237"/>
          </a:xfrm>
          <a:prstGeom prst="rect">
            <a:avLst/>
          </a:prstGeom>
        </p:spPr>
        <p:txBody>
          <a:bodyPr lIns="0" tIns="0" rIns="0" bIns="0" rtlCol="0" anchor="t">
            <a:spAutoFit/>
          </a:bodyPr>
          <a:lstStyle/>
          <a:p>
            <a:pPr marL="0" lvl="0" indent="0" algn="ctr">
              <a:lnSpc>
                <a:spcPts val="6136"/>
              </a:lnSpc>
              <a:spcBef>
                <a:spcPct val="0"/>
              </a:spcBef>
            </a:pPr>
            <a:r>
              <a:rPr lang="en-US" sz="4794">
                <a:solidFill>
                  <a:srgbClr val="F8F8F8"/>
                </a:solidFill>
                <a:latin typeface="Open Sauce Bold"/>
              </a:rPr>
              <a:t>03</a:t>
            </a:r>
          </a:p>
        </p:txBody>
      </p:sp>
      <p:sp>
        <p:nvSpPr>
          <p:cNvPr id="33" name="TextBox 33"/>
          <p:cNvSpPr txBox="1"/>
          <p:nvPr/>
        </p:nvSpPr>
        <p:spPr>
          <a:xfrm>
            <a:off x="13930782" y="6531408"/>
            <a:ext cx="3540852" cy="1415311"/>
          </a:xfrm>
          <a:prstGeom prst="rect">
            <a:avLst/>
          </a:prstGeom>
        </p:spPr>
        <p:txBody>
          <a:bodyPr lIns="0" tIns="0" rIns="0" bIns="0" rtlCol="0" anchor="t">
            <a:spAutoFit/>
          </a:bodyPr>
          <a:lstStyle/>
          <a:p>
            <a:pPr marL="0" lvl="0" indent="0" algn="ctr">
              <a:lnSpc>
                <a:spcPts val="2308"/>
              </a:lnSpc>
            </a:pPr>
            <a:r>
              <a:rPr lang="en-US" sz="1539">
                <a:solidFill>
                  <a:srgbClr val="343432"/>
                </a:solidFill>
                <a:latin typeface="Open Sauce"/>
              </a:rPr>
              <a:t>Influence of Demographic Factors: Investigate ethnic, cultural, demographic, and geographic factors affecting customer price expectations and store preferences.</a:t>
            </a:r>
          </a:p>
        </p:txBody>
      </p:sp>
      <p:sp>
        <p:nvSpPr>
          <p:cNvPr id="34" name="TextBox 34"/>
          <p:cNvSpPr txBox="1"/>
          <p:nvPr/>
        </p:nvSpPr>
        <p:spPr>
          <a:xfrm>
            <a:off x="14331278" y="6101651"/>
            <a:ext cx="2631669" cy="346038"/>
          </a:xfrm>
          <a:prstGeom prst="rect">
            <a:avLst/>
          </a:prstGeom>
        </p:spPr>
        <p:txBody>
          <a:bodyPr lIns="0" tIns="0" rIns="0" bIns="0" rtlCol="0" anchor="t">
            <a:spAutoFit/>
          </a:bodyPr>
          <a:lstStyle/>
          <a:p>
            <a:pPr marL="0" lvl="0" indent="0" algn="ctr">
              <a:lnSpc>
                <a:spcPts val="2855"/>
              </a:lnSpc>
              <a:spcBef>
                <a:spcPct val="0"/>
              </a:spcBef>
            </a:pPr>
            <a:r>
              <a:rPr lang="en-US" sz="2231">
                <a:solidFill>
                  <a:srgbClr val="343432"/>
                </a:solidFill>
                <a:latin typeface="Open Sauce Bold"/>
              </a:rPr>
              <a:t>Objective 04</a:t>
            </a:r>
          </a:p>
        </p:txBody>
      </p:sp>
      <p:sp>
        <p:nvSpPr>
          <p:cNvPr id="35" name="TextBox 35"/>
          <p:cNvSpPr txBox="1"/>
          <p:nvPr/>
        </p:nvSpPr>
        <p:spPr>
          <a:xfrm>
            <a:off x="15059509" y="3692376"/>
            <a:ext cx="1175207" cy="761237"/>
          </a:xfrm>
          <a:prstGeom prst="rect">
            <a:avLst/>
          </a:prstGeom>
        </p:spPr>
        <p:txBody>
          <a:bodyPr lIns="0" tIns="0" rIns="0" bIns="0" rtlCol="0" anchor="t">
            <a:spAutoFit/>
          </a:bodyPr>
          <a:lstStyle/>
          <a:p>
            <a:pPr marL="0" lvl="0" indent="0" algn="ctr">
              <a:lnSpc>
                <a:spcPts val="6136"/>
              </a:lnSpc>
              <a:spcBef>
                <a:spcPct val="0"/>
              </a:spcBef>
            </a:pPr>
            <a:r>
              <a:rPr lang="en-US" sz="4794">
                <a:solidFill>
                  <a:srgbClr val="F8F8F8"/>
                </a:solidFill>
                <a:latin typeface="Open Sauce Bold"/>
              </a:rPr>
              <a:t>04</a:t>
            </a:r>
          </a:p>
        </p:txBody>
      </p:sp>
      <p:sp>
        <p:nvSpPr>
          <p:cNvPr id="36" name="Freeform 36"/>
          <p:cNvSpPr/>
          <p:nvPr/>
        </p:nvSpPr>
        <p:spPr>
          <a:xfrm rot="-10800000">
            <a:off x="-465877" y="-4635036"/>
            <a:ext cx="3695540" cy="7418054"/>
          </a:xfrm>
          <a:custGeom>
            <a:avLst/>
            <a:gdLst/>
            <a:ahLst/>
            <a:cxnLst/>
            <a:rect l="l" t="t" r="r" b="b"/>
            <a:pathLst>
              <a:path w="3695540" h="7418054">
                <a:moveTo>
                  <a:pt x="0" y="0"/>
                </a:moveTo>
                <a:lnTo>
                  <a:pt x="3695540" y="0"/>
                </a:lnTo>
                <a:lnTo>
                  <a:pt x="3695540" y="7418054"/>
                </a:lnTo>
                <a:lnTo>
                  <a:pt x="0" y="7418054"/>
                </a:lnTo>
                <a:lnTo>
                  <a:pt x="0" y="0"/>
                </a:lnTo>
                <a:close/>
              </a:path>
            </a:pathLst>
          </a:custGeom>
          <a:blipFill>
            <a:blip r:embed="rId14">
              <a:extLst>
                <a:ext uri="{96DAC541-7B7A-43D3-8B79-37D633B846F1}">
                  <asvg:svgBlip xmlns:asvg="http://schemas.microsoft.com/office/drawing/2016/SVG/main" r:embed="rId15"/>
                </a:ext>
              </a:extLst>
            </a:blip>
            <a:stretch>
              <a:fillRect/>
            </a:stretch>
          </a:blipFill>
          <a:ln cap="sq">
            <a:noFill/>
            <a:prstDash val="solid"/>
            <a:miter/>
          </a:ln>
        </p:spPr>
        <p:txBody>
          <a:bodyPr/>
          <a:lstStyle/>
          <a:p>
            <a:endParaRPr lang="en-CA"/>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E6E4"/>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4327590"/>
            <a:chOff x="0" y="0"/>
            <a:chExt cx="4816593" cy="1139777"/>
          </a:xfrm>
        </p:grpSpPr>
        <p:sp>
          <p:nvSpPr>
            <p:cNvPr id="3" name="Freeform 3"/>
            <p:cNvSpPr/>
            <p:nvPr/>
          </p:nvSpPr>
          <p:spPr>
            <a:xfrm>
              <a:off x="0" y="0"/>
              <a:ext cx="4816592" cy="1139777"/>
            </a:xfrm>
            <a:custGeom>
              <a:avLst/>
              <a:gdLst/>
              <a:ahLst/>
              <a:cxnLst/>
              <a:rect l="l" t="t" r="r" b="b"/>
              <a:pathLst>
                <a:path w="4816592" h="1139777">
                  <a:moveTo>
                    <a:pt x="0" y="0"/>
                  </a:moveTo>
                  <a:lnTo>
                    <a:pt x="4816592" y="0"/>
                  </a:lnTo>
                  <a:lnTo>
                    <a:pt x="4816592" y="1139777"/>
                  </a:lnTo>
                  <a:lnTo>
                    <a:pt x="0" y="1139777"/>
                  </a:lnTo>
                  <a:close/>
                </a:path>
              </a:pathLst>
            </a:custGeom>
            <a:solidFill>
              <a:srgbClr val="FFFFFF"/>
            </a:solidFill>
          </p:spPr>
          <p:txBody>
            <a:bodyPr/>
            <a:lstStyle/>
            <a:p>
              <a:endParaRPr lang="en-CA"/>
            </a:p>
          </p:txBody>
        </p:sp>
        <p:sp>
          <p:nvSpPr>
            <p:cNvPr id="4" name="TextBox 4"/>
            <p:cNvSpPr txBox="1"/>
            <p:nvPr/>
          </p:nvSpPr>
          <p:spPr>
            <a:xfrm>
              <a:off x="0" y="-28575"/>
              <a:ext cx="4816593" cy="1168352"/>
            </a:xfrm>
            <a:prstGeom prst="rect">
              <a:avLst/>
            </a:prstGeom>
          </p:spPr>
          <p:txBody>
            <a:bodyPr lIns="50800" tIns="50800" rIns="50800" bIns="50800" rtlCol="0" anchor="ctr"/>
            <a:lstStyle/>
            <a:p>
              <a:pPr algn="ctr">
                <a:lnSpc>
                  <a:spcPts val="1960"/>
                </a:lnSpc>
              </a:pPr>
              <a:endParaRPr/>
            </a:p>
          </p:txBody>
        </p:sp>
      </p:grpSp>
      <p:sp>
        <p:nvSpPr>
          <p:cNvPr id="5" name="Freeform 5"/>
          <p:cNvSpPr/>
          <p:nvPr/>
        </p:nvSpPr>
        <p:spPr>
          <a:xfrm>
            <a:off x="9896931" y="558833"/>
            <a:ext cx="7129156" cy="9169333"/>
          </a:xfrm>
          <a:custGeom>
            <a:avLst/>
            <a:gdLst/>
            <a:ahLst/>
            <a:cxnLst/>
            <a:rect l="l" t="t" r="r" b="b"/>
            <a:pathLst>
              <a:path w="7129156" h="9169333">
                <a:moveTo>
                  <a:pt x="0" y="0"/>
                </a:moveTo>
                <a:lnTo>
                  <a:pt x="7129156" y="0"/>
                </a:lnTo>
                <a:lnTo>
                  <a:pt x="7129156" y="9169334"/>
                </a:lnTo>
                <a:lnTo>
                  <a:pt x="0" y="9169334"/>
                </a:lnTo>
                <a:lnTo>
                  <a:pt x="0" y="0"/>
                </a:lnTo>
                <a:close/>
              </a:path>
            </a:pathLst>
          </a:custGeom>
          <a:blipFill>
            <a:blip r:embed="rId2"/>
            <a:stretch>
              <a:fillRect/>
            </a:stretch>
          </a:blipFill>
        </p:spPr>
        <p:txBody>
          <a:bodyPr/>
          <a:lstStyle/>
          <a:p>
            <a:endParaRPr lang="en-CA"/>
          </a:p>
        </p:txBody>
      </p:sp>
      <p:sp>
        <p:nvSpPr>
          <p:cNvPr id="6" name="TextBox 6"/>
          <p:cNvSpPr txBox="1"/>
          <p:nvPr/>
        </p:nvSpPr>
        <p:spPr>
          <a:xfrm>
            <a:off x="1691743" y="2897525"/>
            <a:ext cx="7068395" cy="1073930"/>
          </a:xfrm>
          <a:prstGeom prst="rect">
            <a:avLst/>
          </a:prstGeom>
        </p:spPr>
        <p:txBody>
          <a:bodyPr lIns="0" tIns="0" rIns="0" bIns="0" rtlCol="0" anchor="t">
            <a:spAutoFit/>
          </a:bodyPr>
          <a:lstStyle/>
          <a:p>
            <a:pPr>
              <a:lnSpc>
                <a:spcPts val="8486"/>
              </a:lnSpc>
            </a:pPr>
            <a:r>
              <a:rPr lang="en-US" sz="7071">
                <a:solidFill>
                  <a:srgbClr val="B6110A"/>
                </a:solidFill>
                <a:latin typeface="Fredoka One Bold"/>
              </a:rPr>
              <a:t>Introduction</a:t>
            </a:r>
          </a:p>
        </p:txBody>
      </p:sp>
      <p:sp>
        <p:nvSpPr>
          <p:cNvPr id="7" name="TextBox 7"/>
          <p:cNvSpPr txBox="1"/>
          <p:nvPr/>
        </p:nvSpPr>
        <p:spPr>
          <a:xfrm>
            <a:off x="792871" y="5384865"/>
            <a:ext cx="9328778" cy="4453255"/>
          </a:xfrm>
          <a:prstGeom prst="rect">
            <a:avLst/>
          </a:prstGeom>
        </p:spPr>
        <p:txBody>
          <a:bodyPr lIns="0" tIns="0" rIns="0" bIns="0" rtlCol="0" anchor="t">
            <a:spAutoFit/>
          </a:bodyPr>
          <a:lstStyle/>
          <a:p>
            <a:pPr>
              <a:lnSpc>
                <a:spcPts val="3919"/>
              </a:lnSpc>
            </a:pPr>
            <a:r>
              <a:rPr lang="en-US" sz="2799">
                <a:solidFill>
                  <a:srgbClr val="B6110A"/>
                </a:solidFill>
                <a:latin typeface="Manjari"/>
              </a:rPr>
              <a:t>The grocery retail landscape in Canada is marked by dynamic shifts influenced by consumer trends, economic conditions, and technological advancements. Online shopping has seen a significant uptick, and consumers are increasingly health-conscious and environmentally aware. Despite technological efforts, the impact of food inflation persists, necessitating a closer examination of consumer perceptions of prices and value.</a:t>
            </a:r>
          </a:p>
          <a:p>
            <a:pPr>
              <a:lnSpc>
                <a:spcPts val="3919"/>
              </a:lnSpc>
              <a:spcBef>
                <a:spcPct val="0"/>
              </a:spcBef>
            </a:pPr>
            <a:endParaRPr lang="en-US" sz="2799">
              <a:solidFill>
                <a:srgbClr val="B6110A"/>
              </a:solidFill>
              <a:latin typeface="Manjari"/>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890884" y="-4832641"/>
            <a:ext cx="14845758" cy="7557840"/>
          </a:xfrm>
          <a:custGeom>
            <a:avLst/>
            <a:gdLst/>
            <a:ahLst/>
            <a:cxnLst/>
            <a:rect l="l" t="t" r="r" b="b"/>
            <a:pathLst>
              <a:path w="14845758" h="7557840">
                <a:moveTo>
                  <a:pt x="0" y="0"/>
                </a:moveTo>
                <a:lnTo>
                  <a:pt x="14845758" y="0"/>
                </a:lnTo>
                <a:lnTo>
                  <a:pt x="14845758" y="7557840"/>
                </a:lnTo>
                <a:lnTo>
                  <a:pt x="0" y="7557840"/>
                </a:lnTo>
                <a:lnTo>
                  <a:pt x="0" y="0"/>
                </a:lnTo>
                <a:close/>
              </a:path>
            </a:pathLst>
          </a:custGeom>
          <a:blipFill>
            <a:blip r:embed="rId2">
              <a:alphaModFix amt="9999"/>
              <a:extLst>
                <a:ext uri="{96DAC541-7B7A-43D3-8B79-37D633B846F1}">
                  <asvg:svgBlip xmlns:asvg="http://schemas.microsoft.com/office/drawing/2016/SVG/main" r:embed="rId3"/>
                </a:ext>
              </a:extLst>
            </a:blip>
            <a:stretch>
              <a:fillRect/>
            </a:stretch>
          </a:blipFill>
        </p:spPr>
        <p:txBody>
          <a:bodyPr/>
          <a:lstStyle/>
          <a:p>
            <a:endParaRPr lang="en-CA"/>
          </a:p>
        </p:txBody>
      </p:sp>
      <p:sp>
        <p:nvSpPr>
          <p:cNvPr id="3" name="Freeform 3"/>
          <p:cNvSpPr/>
          <p:nvPr/>
        </p:nvSpPr>
        <p:spPr>
          <a:xfrm>
            <a:off x="-2123588" y="-973120"/>
            <a:ext cx="14845758" cy="7557840"/>
          </a:xfrm>
          <a:custGeom>
            <a:avLst/>
            <a:gdLst/>
            <a:ahLst/>
            <a:cxnLst/>
            <a:rect l="l" t="t" r="r" b="b"/>
            <a:pathLst>
              <a:path w="14845758" h="7557840">
                <a:moveTo>
                  <a:pt x="0" y="0"/>
                </a:moveTo>
                <a:lnTo>
                  <a:pt x="14845758" y="0"/>
                </a:lnTo>
                <a:lnTo>
                  <a:pt x="14845758" y="7557841"/>
                </a:lnTo>
                <a:lnTo>
                  <a:pt x="0" y="7557841"/>
                </a:lnTo>
                <a:lnTo>
                  <a:pt x="0" y="0"/>
                </a:lnTo>
                <a:close/>
              </a:path>
            </a:pathLst>
          </a:custGeom>
          <a:blipFill>
            <a:blip r:embed="rId4">
              <a:alphaModFix amt="9999"/>
              <a:extLst>
                <a:ext uri="{96DAC541-7B7A-43D3-8B79-37D633B846F1}">
                  <asvg:svgBlip xmlns:asvg="http://schemas.microsoft.com/office/drawing/2016/SVG/main" r:embed="rId5"/>
                </a:ext>
              </a:extLst>
            </a:blip>
            <a:stretch>
              <a:fillRect/>
            </a:stretch>
          </a:blipFill>
        </p:spPr>
        <p:txBody>
          <a:bodyPr/>
          <a:lstStyle/>
          <a:p>
            <a:endParaRPr lang="en-CA"/>
          </a:p>
        </p:txBody>
      </p:sp>
      <p:sp>
        <p:nvSpPr>
          <p:cNvPr id="4" name="Freeform 4"/>
          <p:cNvSpPr/>
          <p:nvPr/>
        </p:nvSpPr>
        <p:spPr>
          <a:xfrm>
            <a:off x="-5638871" y="3012804"/>
            <a:ext cx="14845758" cy="7557840"/>
          </a:xfrm>
          <a:custGeom>
            <a:avLst/>
            <a:gdLst/>
            <a:ahLst/>
            <a:cxnLst/>
            <a:rect l="l" t="t" r="r" b="b"/>
            <a:pathLst>
              <a:path w="14845758" h="7557840">
                <a:moveTo>
                  <a:pt x="0" y="0"/>
                </a:moveTo>
                <a:lnTo>
                  <a:pt x="14845758" y="0"/>
                </a:lnTo>
                <a:lnTo>
                  <a:pt x="14845758" y="7557840"/>
                </a:lnTo>
                <a:lnTo>
                  <a:pt x="0" y="7557840"/>
                </a:lnTo>
                <a:lnTo>
                  <a:pt x="0" y="0"/>
                </a:lnTo>
                <a:close/>
              </a:path>
            </a:pathLst>
          </a:custGeom>
          <a:blipFill>
            <a:blip r:embed="rId2">
              <a:alphaModFix amt="9999"/>
              <a:extLst>
                <a:ext uri="{96DAC541-7B7A-43D3-8B79-37D633B846F1}">
                  <asvg:svgBlip xmlns:asvg="http://schemas.microsoft.com/office/drawing/2016/SVG/main" r:embed="rId3"/>
                </a:ext>
              </a:extLst>
            </a:blip>
            <a:stretch>
              <a:fillRect/>
            </a:stretch>
          </a:blipFill>
        </p:spPr>
        <p:txBody>
          <a:bodyPr/>
          <a:lstStyle/>
          <a:p>
            <a:endParaRPr lang="en-CA"/>
          </a:p>
        </p:txBody>
      </p:sp>
      <p:sp>
        <p:nvSpPr>
          <p:cNvPr id="5" name="Freeform 5"/>
          <p:cNvSpPr/>
          <p:nvPr/>
        </p:nvSpPr>
        <p:spPr>
          <a:xfrm>
            <a:off x="12411542" y="2901051"/>
            <a:ext cx="14845758" cy="7557840"/>
          </a:xfrm>
          <a:custGeom>
            <a:avLst/>
            <a:gdLst/>
            <a:ahLst/>
            <a:cxnLst/>
            <a:rect l="l" t="t" r="r" b="b"/>
            <a:pathLst>
              <a:path w="14845758" h="7557840">
                <a:moveTo>
                  <a:pt x="0" y="0"/>
                </a:moveTo>
                <a:lnTo>
                  <a:pt x="14845758" y="0"/>
                </a:lnTo>
                <a:lnTo>
                  <a:pt x="14845758" y="7557840"/>
                </a:lnTo>
                <a:lnTo>
                  <a:pt x="0" y="7557840"/>
                </a:lnTo>
                <a:lnTo>
                  <a:pt x="0" y="0"/>
                </a:lnTo>
                <a:close/>
              </a:path>
            </a:pathLst>
          </a:custGeom>
          <a:blipFill>
            <a:blip r:embed="rId6">
              <a:alphaModFix amt="19999"/>
              <a:extLst>
                <a:ext uri="{96DAC541-7B7A-43D3-8B79-37D633B846F1}">
                  <asvg:svgBlip xmlns:asvg="http://schemas.microsoft.com/office/drawing/2016/SVG/main" r:embed="rId7"/>
                </a:ext>
              </a:extLst>
            </a:blip>
            <a:stretch>
              <a:fillRect/>
            </a:stretch>
          </a:blipFill>
        </p:spPr>
        <p:txBody>
          <a:bodyPr/>
          <a:lstStyle/>
          <a:p>
            <a:endParaRPr lang="en-CA"/>
          </a:p>
        </p:txBody>
      </p:sp>
      <p:sp>
        <p:nvSpPr>
          <p:cNvPr id="6" name="Freeform 6"/>
          <p:cNvSpPr/>
          <p:nvPr/>
        </p:nvSpPr>
        <p:spPr>
          <a:xfrm>
            <a:off x="9846320" y="1583656"/>
            <a:ext cx="11108992" cy="10345249"/>
          </a:xfrm>
          <a:custGeom>
            <a:avLst/>
            <a:gdLst/>
            <a:ahLst/>
            <a:cxnLst/>
            <a:rect l="l" t="t" r="r" b="b"/>
            <a:pathLst>
              <a:path w="11108992" h="10345249">
                <a:moveTo>
                  <a:pt x="0" y="0"/>
                </a:moveTo>
                <a:lnTo>
                  <a:pt x="11108992" y="0"/>
                </a:lnTo>
                <a:lnTo>
                  <a:pt x="11108992" y="10345249"/>
                </a:lnTo>
                <a:lnTo>
                  <a:pt x="0" y="10345249"/>
                </a:lnTo>
                <a:lnTo>
                  <a:pt x="0" y="0"/>
                </a:lnTo>
                <a:close/>
              </a:path>
            </a:pathLst>
          </a:custGeom>
          <a:blipFill>
            <a:blip r:embed="rId8"/>
            <a:stretch>
              <a:fillRect/>
            </a:stretch>
          </a:blipFill>
        </p:spPr>
        <p:txBody>
          <a:bodyPr/>
          <a:lstStyle/>
          <a:p>
            <a:endParaRPr lang="en-CA"/>
          </a:p>
        </p:txBody>
      </p:sp>
      <p:grpSp>
        <p:nvGrpSpPr>
          <p:cNvPr id="7" name="Group 7"/>
          <p:cNvGrpSpPr/>
          <p:nvPr/>
        </p:nvGrpSpPr>
        <p:grpSpPr>
          <a:xfrm>
            <a:off x="2025118" y="4457533"/>
            <a:ext cx="5928370" cy="1377711"/>
            <a:chOff x="0" y="0"/>
            <a:chExt cx="2743011" cy="637456"/>
          </a:xfrm>
        </p:grpSpPr>
        <p:sp>
          <p:nvSpPr>
            <p:cNvPr id="8" name="Freeform 8"/>
            <p:cNvSpPr/>
            <p:nvPr/>
          </p:nvSpPr>
          <p:spPr>
            <a:xfrm>
              <a:off x="0" y="0"/>
              <a:ext cx="2743011" cy="637456"/>
            </a:xfrm>
            <a:custGeom>
              <a:avLst/>
              <a:gdLst/>
              <a:ahLst/>
              <a:cxnLst/>
              <a:rect l="l" t="t" r="r" b="b"/>
              <a:pathLst>
                <a:path w="2743011" h="637456">
                  <a:moveTo>
                    <a:pt x="2539811" y="0"/>
                  </a:moveTo>
                  <a:cubicBezTo>
                    <a:pt x="2652035" y="0"/>
                    <a:pt x="2743011" y="142699"/>
                    <a:pt x="2743011" y="318728"/>
                  </a:cubicBezTo>
                  <a:cubicBezTo>
                    <a:pt x="2743011" y="494757"/>
                    <a:pt x="2652035" y="637456"/>
                    <a:pt x="2539811" y="637456"/>
                  </a:cubicBezTo>
                  <a:lnTo>
                    <a:pt x="203200" y="637456"/>
                  </a:lnTo>
                  <a:cubicBezTo>
                    <a:pt x="90976" y="637456"/>
                    <a:pt x="0" y="494757"/>
                    <a:pt x="0" y="318728"/>
                  </a:cubicBezTo>
                  <a:cubicBezTo>
                    <a:pt x="0" y="142699"/>
                    <a:pt x="90976" y="0"/>
                    <a:pt x="203200" y="0"/>
                  </a:cubicBezTo>
                  <a:close/>
                </a:path>
              </a:pathLst>
            </a:custGeom>
            <a:solidFill>
              <a:srgbClr val="B6110A"/>
            </a:solidFill>
          </p:spPr>
          <p:txBody>
            <a:bodyPr/>
            <a:lstStyle/>
            <a:p>
              <a:endParaRPr lang="en-CA"/>
            </a:p>
          </p:txBody>
        </p:sp>
        <p:sp>
          <p:nvSpPr>
            <p:cNvPr id="9" name="TextBox 9"/>
            <p:cNvSpPr txBox="1"/>
            <p:nvPr/>
          </p:nvSpPr>
          <p:spPr>
            <a:xfrm>
              <a:off x="0" y="-28575"/>
              <a:ext cx="2743011" cy="666031"/>
            </a:xfrm>
            <a:prstGeom prst="rect">
              <a:avLst/>
            </a:prstGeom>
          </p:spPr>
          <p:txBody>
            <a:bodyPr lIns="50800" tIns="50800" rIns="50800" bIns="50800" rtlCol="0" anchor="ctr"/>
            <a:lstStyle/>
            <a:p>
              <a:pPr algn="ctr">
                <a:lnSpc>
                  <a:spcPts val="1960"/>
                </a:lnSpc>
              </a:pPr>
              <a:endParaRPr/>
            </a:p>
          </p:txBody>
        </p:sp>
      </p:grpSp>
      <p:grpSp>
        <p:nvGrpSpPr>
          <p:cNvPr id="10" name="Group 10"/>
          <p:cNvGrpSpPr/>
          <p:nvPr/>
        </p:nvGrpSpPr>
        <p:grpSpPr>
          <a:xfrm>
            <a:off x="1874161" y="7594786"/>
            <a:ext cx="6230284" cy="1578713"/>
            <a:chOff x="0" y="0"/>
            <a:chExt cx="1603830" cy="406400"/>
          </a:xfrm>
        </p:grpSpPr>
        <p:sp>
          <p:nvSpPr>
            <p:cNvPr id="11" name="Freeform 11"/>
            <p:cNvSpPr/>
            <p:nvPr/>
          </p:nvSpPr>
          <p:spPr>
            <a:xfrm>
              <a:off x="0" y="0"/>
              <a:ext cx="1603830" cy="406400"/>
            </a:xfrm>
            <a:custGeom>
              <a:avLst/>
              <a:gdLst/>
              <a:ahLst/>
              <a:cxnLst/>
              <a:rect l="l" t="t" r="r" b="b"/>
              <a:pathLst>
                <a:path w="1603830" h="406400">
                  <a:moveTo>
                    <a:pt x="1400630" y="0"/>
                  </a:moveTo>
                  <a:cubicBezTo>
                    <a:pt x="1512854" y="0"/>
                    <a:pt x="1603830" y="90976"/>
                    <a:pt x="1603830" y="203200"/>
                  </a:cubicBezTo>
                  <a:cubicBezTo>
                    <a:pt x="1603830" y="315424"/>
                    <a:pt x="1512854" y="406400"/>
                    <a:pt x="1400630" y="406400"/>
                  </a:cubicBezTo>
                  <a:lnTo>
                    <a:pt x="203200" y="406400"/>
                  </a:lnTo>
                  <a:cubicBezTo>
                    <a:pt x="90976" y="406400"/>
                    <a:pt x="0" y="315424"/>
                    <a:pt x="0" y="203200"/>
                  </a:cubicBezTo>
                  <a:cubicBezTo>
                    <a:pt x="0" y="90976"/>
                    <a:pt x="90976" y="0"/>
                    <a:pt x="203200" y="0"/>
                  </a:cubicBezTo>
                  <a:close/>
                </a:path>
              </a:pathLst>
            </a:custGeom>
            <a:solidFill>
              <a:srgbClr val="E56400"/>
            </a:solidFill>
          </p:spPr>
          <p:txBody>
            <a:bodyPr/>
            <a:lstStyle/>
            <a:p>
              <a:endParaRPr lang="en-CA"/>
            </a:p>
          </p:txBody>
        </p:sp>
        <p:sp>
          <p:nvSpPr>
            <p:cNvPr id="12" name="TextBox 12"/>
            <p:cNvSpPr txBox="1"/>
            <p:nvPr/>
          </p:nvSpPr>
          <p:spPr>
            <a:xfrm>
              <a:off x="0" y="-28575"/>
              <a:ext cx="1603830" cy="434975"/>
            </a:xfrm>
            <a:prstGeom prst="rect">
              <a:avLst/>
            </a:prstGeom>
          </p:spPr>
          <p:txBody>
            <a:bodyPr lIns="50800" tIns="50800" rIns="50800" bIns="50800" rtlCol="0" anchor="ctr"/>
            <a:lstStyle/>
            <a:p>
              <a:pPr algn="ctr">
                <a:lnSpc>
                  <a:spcPts val="1960"/>
                </a:lnSpc>
              </a:pPr>
              <a:endParaRPr/>
            </a:p>
          </p:txBody>
        </p:sp>
      </p:grpSp>
      <p:sp>
        <p:nvSpPr>
          <p:cNvPr id="13" name="Freeform 13"/>
          <p:cNvSpPr/>
          <p:nvPr/>
        </p:nvSpPr>
        <p:spPr>
          <a:xfrm rot="-5400000">
            <a:off x="4233537" y="6072174"/>
            <a:ext cx="1511533" cy="714543"/>
          </a:xfrm>
          <a:custGeom>
            <a:avLst/>
            <a:gdLst/>
            <a:ahLst/>
            <a:cxnLst/>
            <a:rect l="l" t="t" r="r" b="b"/>
            <a:pathLst>
              <a:path w="1511533" h="714543">
                <a:moveTo>
                  <a:pt x="0" y="0"/>
                </a:moveTo>
                <a:lnTo>
                  <a:pt x="1511533" y="0"/>
                </a:lnTo>
                <a:lnTo>
                  <a:pt x="1511533" y="714542"/>
                </a:lnTo>
                <a:lnTo>
                  <a:pt x="0" y="71454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CA"/>
          </a:p>
        </p:txBody>
      </p:sp>
      <p:grpSp>
        <p:nvGrpSpPr>
          <p:cNvPr id="14" name="Group 14"/>
          <p:cNvGrpSpPr/>
          <p:nvPr/>
        </p:nvGrpSpPr>
        <p:grpSpPr>
          <a:xfrm>
            <a:off x="1204080" y="3182652"/>
            <a:ext cx="8002807" cy="6375855"/>
            <a:chOff x="0" y="0"/>
            <a:chExt cx="2107735" cy="1679238"/>
          </a:xfrm>
        </p:grpSpPr>
        <p:sp>
          <p:nvSpPr>
            <p:cNvPr id="15" name="Freeform 15"/>
            <p:cNvSpPr/>
            <p:nvPr/>
          </p:nvSpPr>
          <p:spPr>
            <a:xfrm>
              <a:off x="0" y="0"/>
              <a:ext cx="2107735" cy="1679238"/>
            </a:xfrm>
            <a:custGeom>
              <a:avLst/>
              <a:gdLst/>
              <a:ahLst/>
              <a:cxnLst/>
              <a:rect l="l" t="t" r="r" b="b"/>
              <a:pathLst>
                <a:path w="2107735" h="1679238">
                  <a:moveTo>
                    <a:pt x="49337" y="0"/>
                  </a:moveTo>
                  <a:lnTo>
                    <a:pt x="2058398" y="0"/>
                  </a:lnTo>
                  <a:cubicBezTo>
                    <a:pt x="2071483" y="0"/>
                    <a:pt x="2084032" y="5198"/>
                    <a:pt x="2093284" y="14451"/>
                  </a:cubicBezTo>
                  <a:cubicBezTo>
                    <a:pt x="2102537" y="23703"/>
                    <a:pt x="2107735" y="36252"/>
                    <a:pt x="2107735" y="49337"/>
                  </a:cubicBezTo>
                  <a:lnTo>
                    <a:pt x="2107735" y="1629900"/>
                  </a:lnTo>
                  <a:cubicBezTo>
                    <a:pt x="2107735" y="1642985"/>
                    <a:pt x="2102537" y="1655534"/>
                    <a:pt x="2093284" y="1664787"/>
                  </a:cubicBezTo>
                  <a:cubicBezTo>
                    <a:pt x="2084032" y="1674040"/>
                    <a:pt x="2071483" y="1679238"/>
                    <a:pt x="2058398" y="1679238"/>
                  </a:cubicBezTo>
                  <a:lnTo>
                    <a:pt x="49337" y="1679238"/>
                  </a:lnTo>
                  <a:cubicBezTo>
                    <a:pt x="36252" y="1679238"/>
                    <a:pt x="23703" y="1674040"/>
                    <a:pt x="14451" y="1664787"/>
                  </a:cubicBezTo>
                  <a:cubicBezTo>
                    <a:pt x="5198" y="1655534"/>
                    <a:pt x="0" y="1642985"/>
                    <a:pt x="0" y="1629900"/>
                  </a:cubicBezTo>
                  <a:lnTo>
                    <a:pt x="0" y="49337"/>
                  </a:lnTo>
                  <a:cubicBezTo>
                    <a:pt x="0" y="36252"/>
                    <a:pt x="5198" y="23703"/>
                    <a:pt x="14451" y="14451"/>
                  </a:cubicBezTo>
                  <a:cubicBezTo>
                    <a:pt x="23703" y="5198"/>
                    <a:pt x="36252" y="0"/>
                    <a:pt x="49337" y="0"/>
                  </a:cubicBezTo>
                  <a:close/>
                </a:path>
              </a:pathLst>
            </a:custGeom>
            <a:solidFill>
              <a:srgbClr val="B6110A"/>
            </a:solidFill>
          </p:spPr>
          <p:txBody>
            <a:bodyPr/>
            <a:lstStyle/>
            <a:p>
              <a:endParaRPr lang="en-CA"/>
            </a:p>
          </p:txBody>
        </p:sp>
        <p:sp>
          <p:nvSpPr>
            <p:cNvPr id="16" name="TextBox 16"/>
            <p:cNvSpPr txBox="1"/>
            <p:nvPr/>
          </p:nvSpPr>
          <p:spPr>
            <a:xfrm>
              <a:off x="0" y="-19050"/>
              <a:ext cx="2107735" cy="1698288"/>
            </a:xfrm>
            <a:prstGeom prst="rect">
              <a:avLst/>
            </a:prstGeom>
          </p:spPr>
          <p:txBody>
            <a:bodyPr lIns="50800" tIns="50800" rIns="50800" bIns="50800" rtlCol="0" anchor="ctr"/>
            <a:lstStyle/>
            <a:p>
              <a:pPr algn="ctr">
                <a:lnSpc>
                  <a:spcPts val="2859"/>
                </a:lnSpc>
              </a:pPr>
              <a:endParaRPr/>
            </a:p>
          </p:txBody>
        </p:sp>
      </p:grpSp>
      <p:sp>
        <p:nvSpPr>
          <p:cNvPr id="17" name="TextBox 17"/>
          <p:cNvSpPr txBox="1"/>
          <p:nvPr/>
        </p:nvSpPr>
        <p:spPr>
          <a:xfrm>
            <a:off x="579957" y="1006891"/>
            <a:ext cx="4625526" cy="1163055"/>
          </a:xfrm>
          <a:prstGeom prst="rect">
            <a:avLst/>
          </a:prstGeom>
        </p:spPr>
        <p:txBody>
          <a:bodyPr lIns="0" tIns="0" rIns="0" bIns="0" rtlCol="0" anchor="t">
            <a:spAutoFit/>
          </a:bodyPr>
          <a:lstStyle/>
          <a:p>
            <a:pPr algn="ctr">
              <a:lnSpc>
                <a:spcPts val="9245"/>
              </a:lnSpc>
            </a:pPr>
            <a:r>
              <a:rPr lang="en-US" sz="7704">
                <a:solidFill>
                  <a:srgbClr val="B6110A"/>
                </a:solidFill>
                <a:latin typeface="Fredoka One Bold"/>
              </a:rPr>
              <a:t>Problems</a:t>
            </a:r>
          </a:p>
        </p:txBody>
      </p:sp>
      <p:sp>
        <p:nvSpPr>
          <p:cNvPr id="18" name="TextBox 18"/>
          <p:cNvSpPr txBox="1"/>
          <p:nvPr/>
        </p:nvSpPr>
        <p:spPr>
          <a:xfrm>
            <a:off x="1539928" y="3673404"/>
            <a:ext cx="7298089" cy="5869757"/>
          </a:xfrm>
          <a:prstGeom prst="rect">
            <a:avLst/>
          </a:prstGeom>
        </p:spPr>
        <p:txBody>
          <a:bodyPr lIns="0" tIns="0" rIns="0" bIns="0" rtlCol="0" anchor="t">
            <a:spAutoFit/>
          </a:bodyPr>
          <a:lstStyle/>
          <a:p>
            <a:pPr>
              <a:lnSpc>
                <a:spcPts val="3871"/>
              </a:lnSpc>
            </a:pPr>
            <a:r>
              <a:rPr lang="en-US" sz="2765">
                <a:solidFill>
                  <a:srgbClr val="FFFFFF"/>
                </a:solidFill>
                <a:latin typeface="Manjari"/>
              </a:rPr>
              <a:t>Metro.Inc faces challenges due to its:</a:t>
            </a:r>
          </a:p>
          <a:p>
            <a:pPr marL="596969" lvl="1" indent="-298485">
              <a:lnSpc>
                <a:spcPts val="3871"/>
              </a:lnSpc>
              <a:buFont typeface="Arial"/>
              <a:buChar char="•"/>
            </a:pPr>
            <a:r>
              <a:rPr lang="en-US" sz="2765">
                <a:solidFill>
                  <a:srgbClr val="FFFFFF"/>
                </a:solidFill>
                <a:latin typeface="Manjari"/>
              </a:rPr>
              <a:t>Geographic concentration</a:t>
            </a:r>
          </a:p>
          <a:p>
            <a:pPr marL="596969" lvl="1" indent="-298485">
              <a:lnSpc>
                <a:spcPts val="3871"/>
              </a:lnSpc>
              <a:buFont typeface="Arial"/>
              <a:buChar char="•"/>
            </a:pPr>
            <a:r>
              <a:rPr lang="en-US" sz="2765">
                <a:solidFill>
                  <a:srgbClr val="FFFFFF"/>
                </a:solidFill>
                <a:latin typeface="Manjari"/>
              </a:rPr>
              <a:t>Intense competition</a:t>
            </a:r>
          </a:p>
          <a:p>
            <a:pPr marL="596969" lvl="1" indent="-298485">
              <a:lnSpc>
                <a:spcPts val="3871"/>
              </a:lnSpc>
              <a:buFont typeface="Arial"/>
              <a:buChar char="•"/>
            </a:pPr>
            <a:r>
              <a:rPr lang="en-US" sz="2765">
                <a:solidFill>
                  <a:srgbClr val="FFFFFF"/>
                </a:solidFill>
                <a:latin typeface="Manjari"/>
              </a:rPr>
              <a:t>Changing retail landscape</a:t>
            </a:r>
          </a:p>
          <a:p>
            <a:pPr>
              <a:lnSpc>
                <a:spcPts val="3871"/>
              </a:lnSpc>
            </a:pPr>
            <a:endParaRPr lang="en-US" sz="2765">
              <a:solidFill>
                <a:srgbClr val="FFFFFF"/>
              </a:solidFill>
              <a:latin typeface="Manjari"/>
            </a:endParaRPr>
          </a:p>
          <a:p>
            <a:pPr>
              <a:lnSpc>
                <a:spcPts val="3871"/>
              </a:lnSpc>
            </a:pPr>
            <a:r>
              <a:rPr lang="en-US" sz="2765">
                <a:solidFill>
                  <a:srgbClr val="FFFFFF"/>
                </a:solidFill>
                <a:latin typeface="Manjari"/>
              </a:rPr>
              <a:t>To address these challenges, we focussed on:</a:t>
            </a:r>
          </a:p>
          <a:p>
            <a:pPr marL="596969" lvl="1" indent="-298485">
              <a:lnSpc>
                <a:spcPts val="3871"/>
              </a:lnSpc>
              <a:buFont typeface="Arial"/>
              <a:buChar char="•"/>
            </a:pPr>
            <a:r>
              <a:rPr lang="en-US" sz="2765">
                <a:solidFill>
                  <a:srgbClr val="FFFFFF"/>
                </a:solidFill>
                <a:latin typeface="Manjari"/>
              </a:rPr>
              <a:t>Understanding consumer perceptions of prices and value</a:t>
            </a:r>
          </a:p>
          <a:p>
            <a:pPr marL="596969" lvl="1" indent="-298485">
              <a:lnSpc>
                <a:spcPts val="3871"/>
              </a:lnSpc>
              <a:buFont typeface="Arial"/>
              <a:buChar char="•"/>
            </a:pPr>
            <a:r>
              <a:rPr lang="en-US" sz="2765">
                <a:solidFill>
                  <a:srgbClr val="FFFFFF"/>
                </a:solidFill>
                <a:latin typeface="Manjari"/>
              </a:rPr>
              <a:t>Exploring factors influencing choices among retail banners</a:t>
            </a:r>
          </a:p>
          <a:p>
            <a:pPr>
              <a:lnSpc>
                <a:spcPts val="3871"/>
              </a:lnSpc>
              <a:spcBef>
                <a:spcPct val="0"/>
              </a:spcBef>
            </a:pPr>
            <a:endParaRPr lang="en-US" sz="2765">
              <a:solidFill>
                <a:srgbClr val="FFFFFF"/>
              </a:solidFill>
              <a:latin typeface="Manjari"/>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6507426" y="-9650903"/>
            <a:ext cx="26409092" cy="15330264"/>
            <a:chOff x="0" y="0"/>
            <a:chExt cx="35212123" cy="20440351"/>
          </a:xfrm>
        </p:grpSpPr>
        <p:sp>
          <p:nvSpPr>
            <p:cNvPr id="3" name="Freeform 3"/>
            <p:cNvSpPr/>
            <p:nvPr/>
          </p:nvSpPr>
          <p:spPr>
            <a:xfrm>
              <a:off x="15417779" y="10363231"/>
              <a:ext cx="19794344" cy="10077121"/>
            </a:xfrm>
            <a:custGeom>
              <a:avLst/>
              <a:gdLst/>
              <a:ahLst/>
              <a:cxnLst/>
              <a:rect l="l" t="t" r="r" b="b"/>
              <a:pathLst>
                <a:path w="19794344" h="10077121">
                  <a:moveTo>
                    <a:pt x="0" y="0"/>
                  </a:moveTo>
                  <a:lnTo>
                    <a:pt x="19794344" y="0"/>
                  </a:lnTo>
                  <a:lnTo>
                    <a:pt x="19794344" y="10077120"/>
                  </a:lnTo>
                  <a:lnTo>
                    <a:pt x="0" y="10077120"/>
                  </a:lnTo>
                  <a:lnTo>
                    <a:pt x="0" y="0"/>
                  </a:lnTo>
                  <a:close/>
                </a:path>
              </a:pathLst>
            </a:custGeom>
            <a:blipFill>
              <a:blip r:embed="rId2">
                <a:alphaModFix amt="9999"/>
                <a:extLst>
                  <a:ext uri="{96DAC541-7B7A-43D3-8B79-37D633B846F1}">
                    <asvg:svgBlip xmlns:asvg="http://schemas.microsoft.com/office/drawing/2016/SVG/main" r:embed="rId3"/>
                  </a:ext>
                </a:extLst>
              </a:blip>
              <a:stretch>
                <a:fillRect/>
              </a:stretch>
            </a:blipFill>
          </p:spPr>
          <p:txBody>
            <a:bodyPr/>
            <a:lstStyle/>
            <a:p>
              <a:endParaRPr lang="en-CA"/>
            </a:p>
          </p:txBody>
        </p:sp>
        <p:sp>
          <p:nvSpPr>
            <p:cNvPr id="4" name="Freeform 4"/>
            <p:cNvSpPr/>
            <p:nvPr/>
          </p:nvSpPr>
          <p:spPr>
            <a:xfrm>
              <a:off x="0" y="0"/>
              <a:ext cx="19794344" cy="10077121"/>
            </a:xfrm>
            <a:custGeom>
              <a:avLst/>
              <a:gdLst/>
              <a:ahLst/>
              <a:cxnLst/>
              <a:rect l="l" t="t" r="r" b="b"/>
              <a:pathLst>
                <a:path w="19794344" h="10077121">
                  <a:moveTo>
                    <a:pt x="0" y="0"/>
                  </a:moveTo>
                  <a:lnTo>
                    <a:pt x="19794344" y="0"/>
                  </a:lnTo>
                  <a:lnTo>
                    <a:pt x="19794344" y="10077121"/>
                  </a:lnTo>
                  <a:lnTo>
                    <a:pt x="0" y="10077121"/>
                  </a:lnTo>
                  <a:lnTo>
                    <a:pt x="0" y="0"/>
                  </a:lnTo>
                  <a:close/>
                </a:path>
              </a:pathLst>
            </a:custGeom>
            <a:blipFill>
              <a:blip r:embed="rId4">
                <a:alphaModFix amt="9999"/>
                <a:extLst>
                  <a:ext uri="{96DAC541-7B7A-43D3-8B79-37D633B846F1}">
                    <asvg:svgBlip xmlns:asvg="http://schemas.microsoft.com/office/drawing/2016/SVG/main" r:embed="rId5"/>
                  </a:ext>
                </a:extLst>
              </a:blip>
              <a:stretch>
                <a:fillRect/>
              </a:stretch>
            </a:blipFill>
          </p:spPr>
          <p:txBody>
            <a:bodyPr/>
            <a:lstStyle/>
            <a:p>
              <a:endParaRPr lang="en-CA"/>
            </a:p>
          </p:txBody>
        </p:sp>
      </p:grpSp>
      <p:grpSp>
        <p:nvGrpSpPr>
          <p:cNvPr id="5" name="Group 5"/>
          <p:cNvGrpSpPr/>
          <p:nvPr/>
        </p:nvGrpSpPr>
        <p:grpSpPr>
          <a:xfrm>
            <a:off x="0" y="2381606"/>
            <a:ext cx="18288000" cy="7855927"/>
            <a:chOff x="0" y="0"/>
            <a:chExt cx="4816593" cy="2069051"/>
          </a:xfrm>
        </p:grpSpPr>
        <p:sp>
          <p:nvSpPr>
            <p:cNvPr id="6" name="Freeform 6"/>
            <p:cNvSpPr/>
            <p:nvPr/>
          </p:nvSpPr>
          <p:spPr>
            <a:xfrm>
              <a:off x="0" y="0"/>
              <a:ext cx="4816592" cy="2069051"/>
            </a:xfrm>
            <a:custGeom>
              <a:avLst/>
              <a:gdLst/>
              <a:ahLst/>
              <a:cxnLst/>
              <a:rect l="l" t="t" r="r" b="b"/>
              <a:pathLst>
                <a:path w="4816592" h="2069051">
                  <a:moveTo>
                    <a:pt x="0" y="0"/>
                  </a:moveTo>
                  <a:lnTo>
                    <a:pt x="4816592" y="0"/>
                  </a:lnTo>
                  <a:lnTo>
                    <a:pt x="4816592" y="2069051"/>
                  </a:lnTo>
                  <a:lnTo>
                    <a:pt x="0" y="2069051"/>
                  </a:lnTo>
                  <a:close/>
                </a:path>
              </a:pathLst>
            </a:custGeom>
            <a:solidFill>
              <a:srgbClr val="AB1009"/>
            </a:solidFill>
          </p:spPr>
          <p:txBody>
            <a:bodyPr/>
            <a:lstStyle/>
            <a:p>
              <a:endParaRPr lang="en-CA"/>
            </a:p>
          </p:txBody>
        </p:sp>
        <p:sp>
          <p:nvSpPr>
            <p:cNvPr id="7" name="TextBox 7"/>
            <p:cNvSpPr txBox="1"/>
            <p:nvPr/>
          </p:nvSpPr>
          <p:spPr>
            <a:xfrm>
              <a:off x="0" y="-28575"/>
              <a:ext cx="4816593" cy="2097626"/>
            </a:xfrm>
            <a:prstGeom prst="rect">
              <a:avLst/>
            </a:prstGeom>
          </p:spPr>
          <p:txBody>
            <a:bodyPr lIns="50800" tIns="50800" rIns="50800" bIns="50800" rtlCol="0" anchor="ctr"/>
            <a:lstStyle/>
            <a:p>
              <a:pPr algn="ctr">
                <a:lnSpc>
                  <a:spcPts val="1960"/>
                </a:lnSpc>
              </a:pPr>
              <a:endParaRPr/>
            </a:p>
          </p:txBody>
        </p:sp>
      </p:grpSp>
      <p:sp>
        <p:nvSpPr>
          <p:cNvPr id="8" name="Freeform 8"/>
          <p:cNvSpPr/>
          <p:nvPr/>
        </p:nvSpPr>
        <p:spPr>
          <a:xfrm>
            <a:off x="5984364" y="2825878"/>
            <a:ext cx="11707727" cy="6967384"/>
          </a:xfrm>
          <a:custGeom>
            <a:avLst/>
            <a:gdLst/>
            <a:ahLst/>
            <a:cxnLst/>
            <a:rect l="l" t="t" r="r" b="b"/>
            <a:pathLst>
              <a:path w="11707727" h="6967384">
                <a:moveTo>
                  <a:pt x="0" y="0"/>
                </a:moveTo>
                <a:lnTo>
                  <a:pt x="11707727" y="0"/>
                </a:lnTo>
                <a:lnTo>
                  <a:pt x="11707727" y="6967383"/>
                </a:lnTo>
                <a:lnTo>
                  <a:pt x="0" y="6967383"/>
                </a:lnTo>
                <a:lnTo>
                  <a:pt x="0" y="0"/>
                </a:lnTo>
                <a:close/>
              </a:path>
            </a:pathLst>
          </a:custGeom>
          <a:blipFill>
            <a:blip r:embed="rId6"/>
            <a:stretch>
              <a:fillRect t="-160" b="-160"/>
            </a:stretch>
          </a:blipFill>
        </p:spPr>
        <p:txBody>
          <a:bodyPr/>
          <a:lstStyle/>
          <a:p>
            <a:endParaRPr lang="en-CA"/>
          </a:p>
        </p:txBody>
      </p:sp>
      <p:sp>
        <p:nvSpPr>
          <p:cNvPr id="9" name="TextBox 9"/>
          <p:cNvSpPr txBox="1"/>
          <p:nvPr/>
        </p:nvSpPr>
        <p:spPr>
          <a:xfrm>
            <a:off x="4072627" y="684443"/>
            <a:ext cx="10142746" cy="1257300"/>
          </a:xfrm>
          <a:prstGeom prst="rect">
            <a:avLst/>
          </a:prstGeom>
        </p:spPr>
        <p:txBody>
          <a:bodyPr lIns="0" tIns="0" rIns="0" bIns="0" rtlCol="0" anchor="t">
            <a:spAutoFit/>
          </a:bodyPr>
          <a:lstStyle/>
          <a:p>
            <a:pPr algn="ctr">
              <a:lnSpc>
                <a:spcPts val="9917"/>
              </a:lnSpc>
            </a:pPr>
            <a:r>
              <a:rPr lang="en-US" sz="8264">
                <a:solidFill>
                  <a:srgbClr val="B6110A"/>
                </a:solidFill>
                <a:latin typeface="Fredoka One Bold"/>
              </a:rPr>
              <a:t>Industry Overview:</a:t>
            </a:r>
          </a:p>
        </p:txBody>
      </p:sp>
      <p:grpSp>
        <p:nvGrpSpPr>
          <p:cNvPr id="10" name="Group 10"/>
          <p:cNvGrpSpPr/>
          <p:nvPr/>
        </p:nvGrpSpPr>
        <p:grpSpPr>
          <a:xfrm>
            <a:off x="482939" y="2947874"/>
            <a:ext cx="4698814" cy="3767687"/>
            <a:chOff x="0" y="0"/>
            <a:chExt cx="3878415" cy="3109859"/>
          </a:xfrm>
        </p:grpSpPr>
        <p:sp>
          <p:nvSpPr>
            <p:cNvPr id="11" name="Freeform 11"/>
            <p:cNvSpPr/>
            <p:nvPr/>
          </p:nvSpPr>
          <p:spPr>
            <a:xfrm>
              <a:off x="0" y="0"/>
              <a:ext cx="3878415" cy="3109860"/>
            </a:xfrm>
            <a:custGeom>
              <a:avLst/>
              <a:gdLst/>
              <a:ahLst/>
              <a:cxnLst/>
              <a:rect l="l" t="t" r="r" b="b"/>
              <a:pathLst>
                <a:path w="3878415" h="3109860">
                  <a:moveTo>
                    <a:pt x="3753955" y="3109859"/>
                  </a:moveTo>
                  <a:lnTo>
                    <a:pt x="124460" y="3109859"/>
                  </a:lnTo>
                  <a:cubicBezTo>
                    <a:pt x="55880" y="3109859"/>
                    <a:pt x="0" y="3053979"/>
                    <a:pt x="0" y="2985399"/>
                  </a:cubicBezTo>
                  <a:lnTo>
                    <a:pt x="0" y="124460"/>
                  </a:lnTo>
                  <a:cubicBezTo>
                    <a:pt x="0" y="55880"/>
                    <a:pt x="55880" y="0"/>
                    <a:pt x="124460" y="0"/>
                  </a:cubicBezTo>
                  <a:lnTo>
                    <a:pt x="3753955" y="0"/>
                  </a:lnTo>
                  <a:cubicBezTo>
                    <a:pt x="3822535" y="0"/>
                    <a:pt x="3878415" y="55880"/>
                    <a:pt x="3878415" y="124460"/>
                  </a:cubicBezTo>
                  <a:lnTo>
                    <a:pt x="3878415" y="2985400"/>
                  </a:lnTo>
                  <a:cubicBezTo>
                    <a:pt x="3878415" y="3053979"/>
                    <a:pt x="3822535" y="3109860"/>
                    <a:pt x="3753955" y="3109860"/>
                  </a:cubicBezTo>
                  <a:close/>
                </a:path>
              </a:pathLst>
            </a:custGeom>
            <a:solidFill>
              <a:srgbClr val="FFFFFF"/>
            </a:solidFill>
          </p:spPr>
          <p:txBody>
            <a:bodyPr/>
            <a:lstStyle/>
            <a:p>
              <a:endParaRPr lang="en-CA"/>
            </a:p>
          </p:txBody>
        </p:sp>
      </p:grpSp>
      <p:sp>
        <p:nvSpPr>
          <p:cNvPr id="12" name="TextBox 12"/>
          <p:cNvSpPr txBox="1"/>
          <p:nvPr/>
        </p:nvSpPr>
        <p:spPr>
          <a:xfrm>
            <a:off x="713009" y="3213341"/>
            <a:ext cx="4238675" cy="3502220"/>
          </a:xfrm>
          <a:prstGeom prst="rect">
            <a:avLst/>
          </a:prstGeom>
        </p:spPr>
        <p:txBody>
          <a:bodyPr lIns="0" tIns="0" rIns="0" bIns="0" rtlCol="0" anchor="t">
            <a:spAutoFit/>
          </a:bodyPr>
          <a:lstStyle/>
          <a:p>
            <a:pPr>
              <a:lnSpc>
                <a:spcPts val="3087"/>
              </a:lnSpc>
            </a:pPr>
            <a:r>
              <a:rPr lang="en-US" sz="2205">
                <a:solidFill>
                  <a:srgbClr val="B6110A"/>
                </a:solidFill>
                <a:latin typeface="Manjari"/>
              </a:rPr>
              <a:t>Financial Highlights (FY2023-28):</a:t>
            </a:r>
          </a:p>
          <a:p>
            <a:pPr marL="952168" lvl="2" indent="-317389">
              <a:lnSpc>
                <a:spcPts val="3087"/>
              </a:lnSpc>
              <a:buFont typeface="Arial"/>
              <a:buChar char="⚬"/>
            </a:pPr>
            <a:r>
              <a:rPr lang="en-US" sz="2205">
                <a:solidFill>
                  <a:srgbClr val="B6110A"/>
                </a:solidFill>
                <a:latin typeface="Manjari"/>
              </a:rPr>
              <a:t>Current Market Size(2023):  116.1 Billion CAD</a:t>
            </a:r>
          </a:p>
          <a:p>
            <a:pPr marL="952168" lvl="2" indent="-317389">
              <a:lnSpc>
                <a:spcPts val="3087"/>
              </a:lnSpc>
              <a:buFont typeface="Arial"/>
              <a:buChar char="⚬"/>
            </a:pPr>
            <a:r>
              <a:rPr lang="en-US" sz="2205">
                <a:solidFill>
                  <a:srgbClr val="B6110A"/>
                </a:solidFill>
                <a:latin typeface="Manjari"/>
              </a:rPr>
              <a:t>Projected CAGR: 0.6%</a:t>
            </a:r>
          </a:p>
          <a:p>
            <a:pPr marL="952168" lvl="2" indent="-317389">
              <a:lnSpc>
                <a:spcPts val="3087"/>
              </a:lnSpc>
              <a:buFont typeface="Arial"/>
              <a:buChar char="⚬"/>
            </a:pPr>
            <a:r>
              <a:rPr lang="en-US" sz="2205">
                <a:solidFill>
                  <a:srgbClr val="B6110A"/>
                </a:solidFill>
                <a:latin typeface="Manjari"/>
              </a:rPr>
              <a:t>Expected Market Size(2028): 119.6 Billion CAD</a:t>
            </a:r>
          </a:p>
          <a:p>
            <a:pPr>
              <a:lnSpc>
                <a:spcPts val="3087"/>
              </a:lnSpc>
              <a:spcBef>
                <a:spcPct val="0"/>
              </a:spcBef>
            </a:pPr>
            <a:endParaRPr lang="en-US" sz="2205">
              <a:solidFill>
                <a:srgbClr val="B6110A"/>
              </a:solidFill>
              <a:latin typeface="Manjari"/>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B6110A"/>
        </a:solidFill>
        <a:effectLst/>
      </p:bgPr>
    </p:bg>
    <p:spTree>
      <p:nvGrpSpPr>
        <p:cNvPr id="1" name=""/>
        <p:cNvGrpSpPr/>
        <p:nvPr/>
      </p:nvGrpSpPr>
      <p:grpSpPr>
        <a:xfrm>
          <a:off x="0" y="0"/>
          <a:ext cx="0" cy="0"/>
          <a:chOff x="0" y="0"/>
          <a:chExt cx="0" cy="0"/>
        </a:xfrm>
      </p:grpSpPr>
      <p:grpSp>
        <p:nvGrpSpPr>
          <p:cNvPr id="2" name="Group 2"/>
          <p:cNvGrpSpPr/>
          <p:nvPr/>
        </p:nvGrpSpPr>
        <p:grpSpPr>
          <a:xfrm>
            <a:off x="12394369" y="444811"/>
            <a:ext cx="6525944" cy="1167778"/>
            <a:chOff x="0" y="0"/>
            <a:chExt cx="1718767" cy="307563"/>
          </a:xfrm>
        </p:grpSpPr>
        <p:sp>
          <p:nvSpPr>
            <p:cNvPr id="3" name="Freeform 3"/>
            <p:cNvSpPr/>
            <p:nvPr/>
          </p:nvSpPr>
          <p:spPr>
            <a:xfrm>
              <a:off x="0" y="0"/>
              <a:ext cx="1718767" cy="307563"/>
            </a:xfrm>
            <a:custGeom>
              <a:avLst/>
              <a:gdLst/>
              <a:ahLst/>
              <a:cxnLst/>
              <a:rect l="l" t="t" r="r" b="b"/>
              <a:pathLst>
                <a:path w="1718767" h="307563">
                  <a:moveTo>
                    <a:pt x="60503" y="0"/>
                  </a:moveTo>
                  <a:lnTo>
                    <a:pt x="1658264" y="0"/>
                  </a:lnTo>
                  <a:cubicBezTo>
                    <a:pt x="1674311" y="0"/>
                    <a:pt x="1689700" y="6374"/>
                    <a:pt x="1701046" y="17721"/>
                  </a:cubicBezTo>
                  <a:cubicBezTo>
                    <a:pt x="1712393" y="29067"/>
                    <a:pt x="1718767" y="44456"/>
                    <a:pt x="1718767" y="60503"/>
                  </a:cubicBezTo>
                  <a:lnTo>
                    <a:pt x="1718767" y="247060"/>
                  </a:lnTo>
                  <a:cubicBezTo>
                    <a:pt x="1718767" y="280475"/>
                    <a:pt x="1691679" y="307563"/>
                    <a:pt x="1658264" y="307563"/>
                  </a:cubicBezTo>
                  <a:lnTo>
                    <a:pt x="60503" y="307563"/>
                  </a:lnTo>
                  <a:cubicBezTo>
                    <a:pt x="44456" y="307563"/>
                    <a:pt x="29067" y="301189"/>
                    <a:pt x="17721" y="289842"/>
                  </a:cubicBezTo>
                  <a:cubicBezTo>
                    <a:pt x="6374" y="278496"/>
                    <a:pt x="0" y="263107"/>
                    <a:pt x="0" y="247060"/>
                  </a:cubicBezTo>
                  <a:lnTo>
                    <a:pt x="0" y="60503"/>
                  </a:lnTo>
                  <a:cubicBezTo>
                    <a:pt x="0" y="27088"/>
                    <a:pt x="27088" y="0"/>
                    <a:pt x="60503" y="0"/>
                  </a:cubicBezTo>
                  <a:close/>
                </a:path>
              </a:pathLst>
            </a:custGeom>
            <a:solidFill>
              <a:srgbClr val="F8F8F8"/>
            </a:solidFill>
          </p:spPr>
          <p:txBody>
            <a:bodyPr/>
            <a:lstStyle/>
            <a:p>
              <a:endParaRPr lang="en-CA"/>
            </a:p>
          </p:txBody>
        </p:sp>
        <p:sp>
          <p:nvSpPr>
            <p:cNvPr id="4" name="TextBox 4"/>
            <p:cNvSpPr txBox="1"/>
            <p:nvPr/>
          </p:nvSpPr>
          <p:spPr>
            <a:xfrm>
              <a:off x="0" y="-47625"/>
              <a:ext cx="1718767" cy="355188"/>
            </a:xfrm>
            <a:prstGeom prst="rect">
              <a:avLst/>
            </a:prstGeom>
          </p:spPr>
          <p:txBody>
            <a:bodyPr lIns="50800" tIns="50800" rIns="50800" bIns="50800" rtlCol="0" anchor="ctr"/>
            <a:lstStyle/>
            <a:p>
              <a:pPr algn="ctr">
                <a:lnSpc>
                  <a:spcPts val="2659"/>
                </a:lnSpc>
              </a:pPr>
              <a:endParaRPr/>
            </a:p>
          </p:txBody>
        </p:sp>
      </p:grpSp>
      <p:sp>
        <p:nvSpPr>
          <p:cNvPr id="5" name="AutoShape 5"/>
          <p:cNvSpPr/>
          <p:nvPr/>
        </p:nvSpPr>
        <p:spPr>
          <a:xfrm rot="-6501">
            <a:off x="1888712" y="1019175"/>
            <a:ext cx="10073125" cy="0"/>
          </a:xfrm>
          <a:prstGeom prst="line">
            <a:avLst/>
          </a:prstGeom>
          <a:ln w="38100" cap="flat">
            <a:solidFill>
              <a:srgbClr val="FFFFFF"/>
            </a:solidFill>
            <a:prstDash val="solid"/>
            <a:headEnd type="none" w="sm" len="sm"/>
            <a:tailEnd type="none" w="sm" len="sm"/>
          </a:ln>
        </p:spPr>
        <p:txBody>
          <a:bodyPr/>
          <a:lstStyle/>
          <a:p>
            <a:endParaRPr lang="en-CA"/>
          </a:p>
        </p:txBody>
      </p:sp>
      <p:sp>
        <p:nvSpPr>
          <p:cNvPr id="6" name="AutoShape 6"/>
          <p:cNvSpPr/>
          <p:nvPr/>
        </p:nvSpPr>
        <p:spPr>
          <a:xfrm>
            <a:off x="4954588" y="4713194"/>
            <a:ext cx="2217473" cy="485975"/>
          </a:xfrm>
          <a:prstGeom prst="line">
            <a:avLst/>
          </a:prstGeom>
          <a:ln w="38100" cap="flat">
            <a:solidFill>
              <a:srgbClr val="FFFFFF"/>
            </a:solidFill>
            <a:prstDash val="solid"/>
            <a:headEnd type="triangle" w="lg" len="med"/>
            <a:tailEnd type="none" w="sm" len="sm"/>
          </a:ln>
        </p:spPr>
        <p:txBody>
          <a:bodyPr/>
          <a:lstStyle/>
          <a:p>
            <a:endParaRPr lang="en-CA"/>
          </a:p>
        </p:txBody>
      </p:sp>
      <p:sp>
        <p:nvSpPr>
          <p:cNvPr id="7" name="AutoShape 7"/>
          <p:cNvSpPr/>
          <p:nvPr/>
        </p:nvSpPr>
        <p:spPr>
          <a:xfrm flipV="1">
            <a:off x="5064944" y="7577558"/>
            <a:ext cx="2211892" cy="677807"/>
          </a:xfrm>
          <a:prstGeom prst="line">
            <a:avLst/>
          </a:prstGeom>
          <a:ln w="38100" cap="flat">
            <a:solidFill>
              <a:srgbClr val="FFFFFF"/>
            </a:solidFill>
            <a:prstDash val="solid"/>
            <a:headEnd type="triangle" w="lg" len="med"/>
            <a:tailEnd type="none" w="sm" len="sm"/>
          </a:ln>
        </p:spPr>
        <p:txBody>
          <a:bodyPr/>
          <a:lstStyle/>
          <a:p>
            <a:endParaRPr lang="en-CA"/>
          </a:p>
        </p:txBody>
      </p:sp>
      <p:sp>
        <p:nvSpPr>
          <p:cNvPr id="8" name="AutoShape 8"/>
          <p:cNvSpPr/>
          <p:nvPr/>
        </p:nvSpPr>
        <p:spPr>
          <a:xfrm flipV="1">
            <a:off x="11007944" y="4483468"/>
            <a:ext cx="2180058" cy="610651"/>
          </a:xfrm>
          <a:prstGeom prst="line">
            <a:avLst/>
          </a:prstGeom>
          <a:ln w="38100" cap="flat">
            <a:solidFill>
              <a:srgbClr val="FFFFFF"/>
            </a:solidFill>
            <a:prstDash val="solid"/>
            <a:headEnd type="none" w="sm" len="sm"/>
            <a:tailEnd type="triangle" w="lg" len="med"/>
          </a:ln>
        </p:spPr>
        <p:txBody>
          <a:bodyPr/>
          <a:lstStyle/>
          <a:p>
            <a:endParaRPr lang="en-CA"/>
          </a:p>
        </p:txBody>
      </p:sp>
      <p:sp>
        <p:nvSpPr>
          <p:cNvPr id="9" name="AutoShape 9"/>
          <p:cNvSpPr/>
          <p:nvPr/>
        </p:nvSpPr>
        <p:spPr>
          <a:xfrm>
            <a:off x="10912694" y="7483144"/>
            <a:ext cx="2269042" cy="790435"/>
          </a:xfrm>
          <a:prstGeom prst="line">
            <a:avLst/>
          </a:prstGeom>
          <a:ln w="38100" cap="flat">
            <a:solidFill>
              <a:srgbClr val="FFFFFF"/>
            </a:solidFill>
            <a:prstDash val="solid"/>
            <a:headEnd type="none" w="sm" len="sm"/>
            <a:tailEnd type="triangle" w="lg" len="med"/>
          </a:ln>
        </p:spPr>
        <p:txBody>
          <a:bodyPr/>
          <a:lstStyle/>
          <a:p>
            <a:endParaRPr lang="en-CA"/>
          </a:p>
        </p:txBody>
      </p:sp>
      <p:sp>
        <p:nvSpPr>
          <p:cNvPr id="10" name="Freeform 10"/>
          <p:cNvSpPr/>
          <p:nvPr/>
        </p:nvSpPr>
        <p:spPr>
          <a:xfrm>
            <a:off x="6788396" y="3781309"/>
            <a:ext cx="4520845" cy="4520845"/>
          </a:xfrm>
          <a:custGeom>
            <a:avLst/>
            <a:gdLst/>
            <a:ahLst/>
            <a:cxnLst/>
            <a:rect l="l" t="t" r="r" b="b"/>
            <a:pathLst>
              <a:path w="4520845" h="4520845">
                <a:moveTo>
                  <a:pt x="0" y="0"/>
                </a:moveTo>
                <a:lnTo>
                  <a:pt x="4520845" y="0"/>
                </a:lnTo>
                <a:lnTo>
                  <a:pt x="4520845" y="4520845"/>
                </a:lnTo>
                <a:lnTo>
                  <a:pt x="0" y="4520845"/>
                </a:lnTo>
                <a:lnTo>
                  <a:pt x="0" y="0"/>
                </a:lnTo>
                <a:close/>
              </a:path>
            </a:pathLst>
          </a:custGeom>
          <a:blipFill>
            <a:blip r:embed="rId2"/>
            <a:stretch>
              <a:fillRect/>
            </a:stretch>
          </a:blipFill>
        </p:spPr>
        <p:txBody>
          <a:bodyPr/>
          <a:lstStyle/>
          <a:p>
            <a:endParaRPr lang="en-CA"/>
          </a:p>
        </p:txBody>
      </p:sp>
      <p:grpSp>
        <p:nvGrpSpPr>
          <p:cNvPr id="11" name="Group 11"/>
          <p:cNvGrpSpPr/>
          <p:nvPr/>
        </p:nvGrpSpPr>
        <p:grpSpPr>
          <a:xfrm>
            <a:off x="726736" y="3548409"/>
            <a:ext cx="4083627" cy="2318771"/>
            <a:chOff x="0" y="0"/>
            <a:chExt cx="1075523" cy="610705"/>
          </a:xfrm>
        </p:grpSpPr>
        <p:sp>
          <p:nvSpPr>
            <p:cNvPr id="12" name="Freeform 12"/>
            <p:cNvSpPr/>
            <p:nvPr/>
          </p:nvSpPr>
          <p:spPr>
            <a:xfrm>
              <a:off x="0" y="0"/>
              <a:ext cx="1075523" cy="610705"/>
            </a:xfrm>
            <a:custGeom>
              <a:avLst/>
              <a:gdLst/>
              <a:ahLst/>
              <a:cxnLst/>
              <a:rect l="l" t="t" r="r" b="b"/>
              <a:pathLst>
                <a:path w="1075523" h="610705">
                  <a:moveTo>
                    <a:pt x="96688" y="0"/>
                  </a:moveTo>
                  <a:lnTo>
                    <a:pt x="978835" y="0"/>
                  </a:lnTo>
                  <a:cubicBezTo>
                    <a:pt x="1004478" y="0"/>
                    <a:pt x="1029071" y="10187"/>
                    <a:pt x="1047204" y="28319"/>
                  </a:cubicBezTo>
                  <a:cubicBezTo>
                    <a:pt x="1065336" y="46452"/>
                    <a:pt x="1075523" y="71045"/>
                    <a:pt x="1075523" y="96688"/>
                  </a:cubicBezTo>
                  <a:lnTo>
                    <a:pt x="1075523" y="514017"/>
                  </a:lnTo>
                  <a:cubicBezTo>
                    <a:pt x="1075523" y="539660"/>
                    <a:pt x="1065336" y="564253"/>
                    <a:pt x="1047204" y="582386"/>
                  </a:cubicBezTo>
                  <a:cubicBezTo>
                    <a:pt x="1029071" y="600518"/>
                    <a:pt x="1004478" y="610705"/>
                    <a:pt x="978835" y="610705"/>
                  </a:cubicBezTo>
                  <a:lnTo>
                    <a:pt x="96688" y="610705"/>
                  </a:lnTo>
                  <a:cubicBezTo>
                    <a:pt x="71045" y="610705"/>
                    <a:pt x="46452" y="600518"/>
                    <a:pt x="28319" y="582386"/>
                  </a:cubicBezTo>
                  <a:cubicBezTo>
                    <a:pt x="10187" y="564253"/>
                    <a:pt x="0" y="539660"/>
                    <a:pt x="0" y="514017"/>
                  </a:cubicBezTo>
                  <a:lnTo>
                    <a:pt x="0" y="96688"/>
                  </a:lnTo>
                  <a:cubicBezTo>
                    <a:pt x="0" y="71045"/>
                    <a:pt x="10187" y="46452"/>
                    <a:pt x="28319" y="28319"/>
                  </a:cubicBezTo>
                  <a:cubicBezTo>
                    <a:pt x="46452" y="10187"/>
                    <a:pt x="71045" y="0"/>
                    <a:pt x="96688" y="0"/>
                  </a:cubicBezTo>
                  <a:close/>
                </a:path>
              </a:pathLst>
            </a:custGeom>
            <a:solidFill>
              <a:srgbClr val="F8F8F8"/>
            </a:solidFill>
          </p:spPr>
          <p:txBody>
            <a:bodyPr/>
            <a:lstStyle/>
            <a:p>
              <a:endParaRPr lang="en-CA"/>
            </a:p>
          </p:txBody>
        </p:sp>
        <p:sp>
          <p:nvSpPr>
            <p:cNvPr id="13" name="TextBox 13"/>
            <p:cNvSpPr txBox="1"/>
            <p:nvPr/>
          </p:nvSpPr>
          <p:spPr>
            <a:xfrm>
              <a:off x="0" y="-47625"/>
              <a:ext cx="1075523" cy="658330"/>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823335" y="7142768"/>
            <a:ext cx="4083627" cy="2318771"/>
            <a:chOff x="0" y="0"/>
            <a:chExt cx="1075523" cy="610705"/>
          </a:xfrm>
        </p:grpSpPr>
        <p:sp>
          <p:nvSpPr>
            <p:cNvPr id="15" name="Freeform 15"/>
            <p:cNvSpPr/>
            <p:nvPr/>
          </p:nvSpPr>
          <p:spPr>
            <a:xfrm>
              <a:off x="0" y="0"/>
              <a:ext cx="1075523" cy="610705"/>
            </a:xfrm>
            <a:custGeom>
              <a:avLst/>
              <a:gdLst/>
              <a:ahLst/>
              <a:cxnLst/>
              <a:rect l="l" t="t" r="r" b="b"/>
              <a:pathLst>
                <a:path w="1075523" h="610705">
                  <a:moveTo>
                    <a:pt x="96688" y="0"/>
                  </a:moveTo>
                  <a:lnTo>
                    <a:pt x="978835" y="0"/>
                  </a:lnTo>
                  <a:cubicBezTo>
                    <a:pt x="1004478" y="0"/>
                    <a:pt x="1029071" y="10187"/>
                    <a:pt x="1047204" y="28319"/>
                  </a:cubicBezTo>
                  <a:cubicBezTo>
                    <a:pt x="1065336" y="46452"/>
                    <a:pt x="1075523" y="71045"/>
                    <a:pt x="1075523" y="96688"/>
                  </a:cubicBezTo>
                  <a:lnTo>
                    <a:pt x="1075523" y="514017"/>
                  </a:lnTo>
                  <a:cubicBezTo>
                    <a:pt x="1075523" y="539660"/>
                    <a:pt x="1065336" y="564253"/>
                    <a:pt x="1047204" y="582386"/>
                  </a:cubicBezTo>
                  <a:cubicBezTo>
                    <a:pt x="1029071" y="600518"/>
                    <a:pt x="1004478" y="610705"/>
                    <a:pt x="978835" y="610705"/>
                  </a:cubicBezTo>
                  <a:lnTo>
                    <a:pt x="96688" y="610705"/>
                  </a:lnTo>
                  <a:cubicBezTo>
                    <a:pt x="71045" y="610705"/>
                    <a:pt x="46452" y="600518"/>
                    <a:pt x="28319" y="582386"/>
                  </a:cubicBezTo>
                  <a:cubicBezTo>
                    <a:pt x="10187" y="564253"/>
                    <a:pt x="0" y="539660"/>
                    <a:pt x="0" y="514017"/>
                  </a:cubicBezTo>
                  <a:lnTo>
                    <a:pt x="0" y="96688"/>
                  </a:lnTo>
                  <a:cubicBezTo>
                    <a:pt x="0" y="71045"/>
                    <a:pt x="10187" y="46452"/>
                    <a:pt x="28319" y="28319"/>
                  </a:cubicBezTo>
                  <a:cubicBezTo>
                    <a:pt x="46452" y="10187"/>
                    <a:pt x="71045" y="0"/>
                    <a:pt x="96688" y="0"/>
                  </a:cubicBezTo>
                  <a:close/>
                </a:path>
              </a:pathLst>
            </a:custGeom>
            <a:solidFill>
              <a:srgbClr val="F8F8F8"/>
            </a:solidFill>
          </p:spPr>
          <p:txBody>
            <a:bodyPr/>
            <a:lstStyle/>
            <a:p>
              <a:endParaRPr lang="en-CA"/>
            </a:p>
          </p:txBody>
        </p:sp>
        <p:sp>
          <p:nvSpPr>
            <p:cNvPr id="16" name="TextBox 16"/>
            <p:cNvSpPr txBox="1"/>
            <p:nvPr/>
          </p:nvSpPr>
          <p:spPr>
            <a:xfrm>
              <a:off x="0" y="-47625"/>
              <a:ext cx="1075523" cy="658330"/>
            </a:xfrm>
            <a:prstGeom prst="rect">
              <a:avLst/>
            </a:prstGeom>
          </p:spPr>
          <p:txBody>
            <a:bodyPr lIns="50800" tIns="50800" rIns="50800" bIns="50800" rtlCol="0" anchor="ctr"/>
            <a:lstStyle/>
            <a:p>
              <a:pPr algn="ctr">
                <a:lnSpc>
                  <a:spcPts val="2659"/>
                </a:lnSpc>
              </a:pPr>
              <a:endParaRPr/>
            </a:p>
          </p:txBody>
        </p:sp>
      </p:grpSp>
      <p:grpSp>
        <p:nvGrpSpPr>
          <p:cNvPr id="17" name="Group 17"/>
          <p:cNvGrpSpPr/>
          <p:nvPr/>
        </p:nvGrpSpPr>
        <p:grpSpPr>
          <a:xfrm>
            <a:off x="13342661" y="3411328"/>
            <a:ext cx="4058050" cy="2318771"/>
            <a:chOff x="0" y="0"/>
            <a:chExt cx="1068787" cy="610705"/>
          </a:xfrm>
        </p:grpSpPr>
        <p:sp>
          <p:nvSpPr>
            <p:cNvPr id="18" name="Freeform 18"/>
            <p:cNvSpPr/>
            <p:nvPr/>
          </p:nvSpPr>
          <p:spPr>
            <a:xfrm>
              <a:off x="0" y="0"/>
              <a:ext cx="1068787" cy="610705"/>
            </a:xfrm>
            <a:custGeom>
              <a:avLst/>
              <a:gdLst/>
              <a:ahLst/>
              <a:cxnLst/>
              <a:rect l="l" t="t" r="r" b="b"/>
              <a:pathLst>
                <a:path w="1068787" h="610705">
                  <a:moveTo>
                    <a:pt x="97297" y="0"/>
                  </a:moveTo>
                  <a:lnTo>
                    <a:pt x="971489" y="0"/>
                  </a:lnTo>
                  <a:cubicBezTo>
                    <a:pt x="997294" y="0"/>
                    <a:pt x="1022042" y="10251"/>
                    <a:pt x="1040289" y="28498"/>
                  </a:cubicBezTo>
                  <a:cubicBezTo>
                    <a:pt x="1058536" y="46745"/>
                    <a:pt x="1068787" y="71493"/>
                    <a:pt x="1068787" y="97297"/>
                  </a:cubicBezTo>
                  <a:lnTo>
                    <a:pt x="1068787" y="513408"/>
                  </a:lnTo>
                  <a:cubicBezTo>
                    <a:pt x="1068787" y="539213"/>
                    <a:pt x="1058536" y="563961"/>
                    <a:pt x="1040289" y="582207"/>
                  </a:cubicBezTo>
                  <a:cubicBezTo>
                    <a:pt x="1022042" y="600454"/>
                    <a:pt x="997294" y="610705"/>
                    <a:pt x="971489" y="610705"/>
                  </a:cubicBezTo>
                  <a:lnTo>
                    <a:pt x="97297" y="610705"/>
                  </a:lnTo>
                  <a:cubicBezTo>
                    <a:pt x="71493" y="610705"/>
                    <a:pt x="46745" y="600454"/>
                    <a:pt x="28498" y="582207"/>
                  </a:cubicBezTo>
                  <a:cubicBezTo>
                    <a:pt x="10251" y="563961"/>
                    <a:pt x="0" y="539213"/>
                    <a:pt x="0" y="513408"/>
                  </a:cubicBezTo>
                  <a:lnTo>
                    <a:pt x="0" y="97297"/>
                  </a:lnTo>
                  <a:cubicBezTo>
                    <a:pt x="0" y="71493"/>
                    <a:pt x="10251" y="46745"/>
                    <a:pt x="28498" y="28498"/>
                  </a:cubicBezTo>
                  <a:cubicBezTo>
                    <a:pt x="46745" y="10251"/>
                    <a:pt x="71493" y="0"/>
                    <a:pt x="97297" y="0"/>
                  </a:cubicBezTo>
                  <a:close/>
                </a:path>
              </a:pathLst>
            </a:custGeom>
            <a:solidFill>
              <a:srgbClr val="F8F8F8"/>
            </a:solidFill>
          </p:spPr>
          <p:txBody>
            <a:bodyPr/>
            <a:lstStyle/>
            <a:p>
              <a:endParaRPr lang="en-CA"/>
            </a:p>
          </p:txBody>
        </p:sp>
        <p:sp>
          <p:nvSpPr>
            <p:cNvPr id="19" name="TextBox 19"/>
            <p:cNvSpPr txBox="1"/>
            <p:nvPr/>
          </p:nvSpPr>
          <p:spPr>
            <a:xfrm>
              <a:off x="0" y="-47625"/>
              <a:ext cx="1068787" cy="658330"/>
            </a:xfrm>
            <a:prstGeom prst="rect">
              <a:avLst/>
            </a:prstGeom>
          </p:spPr>
          <p:txBody>
            <a:bodyPr lIns="50800" tIns="50800" rIns="50800" bIns="50800" rtlCol="0" anchor="ctr"/>
            <a:lstStyle/>
            <a:p>
              <a:pPr algn="ctr">
                <a:lnSpc>
                  <a:spcPts val="2659"/>
                </a:lnSpc>
              </a:pPr>
              <a:endParaRPr/>
            </a:p>
          </p:txBody>
        </p:sp>
      </p:grpSp>
      <p:grpSp>
        <p:nvGrpSpPr>
          <p:cNvPr id="20" name="Group 20"/>
          <p:cNvGrpSpPr/>
          <p:nvPr/>
        </p:nvGrpSpPr>
        <p:grpSpPr>
          <a:xfrm>
            <a:off x="13272280" y="7095979"/>
            <a:ext cx="4058050" cy="2318771"/>
            <a:chOff x="0" y="0"/>
            <a:chExt cx="1068787" cy="610705"/>
          </a:xfrm>
        </p:grpSpPr>
        <p:sp>
          <p:nvSpPr>
            <p:cNvPr id="21" name="Freeform 21"/>
            <p:cNvSpPr/>
            <p:nvPr/>
          </p:nvSpPr>
          <p:spPr>
            <a:xfrm>
              <a:off x="0" y="0"/>
              <a:ext cx="1068787" cy="610705"/>
            </a:xfrm>
            <a:custGeom>
              <a:avLst/>
              <a:gdLst/>
              <a:ahLst/>
              <a:cxnLst/>
              <a:rect l="l" t="t" r="r" b="b"/>
              <a:pathLst>
                <a:path w="1068787" h="610705">
                  <a:moveTo>
                    <a:pt x="97297" y="0"/>
                  </a:moveTo>
                  <a:lnTo>
                    <a:pt x="971489" y="0"/>
                  </a:lnTo>
                  <a:cubicBezTo>
                    <a:pt x="997294" y="0"/>
                    <a:pt x="1022042" y="10251"/>
                    <a:pt x="1040289" y="28498"/>
                  </a:cubicBezTo>
                  <a:cubicBezTo>
                    <a:pt x="1058536" y="46745"/>
                    <a:pt x="1068787" y="71493"/>
                    <a:pt x="1068787" y="97297"/>
                  </a:cubicBezTo>
                  <a:lnTo>
                    <a:pt x="1068787" y="513408"/>
                  </a:lnTo>
                  <a:cubicBezTo>
                    <a:pt x="1068787" y="539213"/>
                    <a:pt x="1058536" y="563961"/>
                    <a:pt x="1040289" y="582207"/>
                  </a:cubicBezTo>
                  <a:cubicBezTo>
                    <a:pt x="1022042" y="600454"/>
                    <a:pt x="997294" y="610705"/>
                    <a:pt x="971489" y="610705"/>
                  </a:cubicBezTo>
                  <a:lnTo>
                    <a:pt x="97297" y="610705"/>
                  </a:lnTo>
                  <a:cubicBezTo>
                    <a:pt x="71493" y="610705"/>
                    <a:pt x="46745" y="600454"/>
                    <a:pt x="28498" y="582207"/>
                  </a:cubicBezTo>
                  <a:cubicBezTo>
                    <a:pt x="10251" y="563961"/>
                    <a:pt x="0" y="539213"/>
                    <a:pt x="0" y="513408"/>
                  </a:cubicBezTo>
                  <a:lnTo>
                    <a:pt x="0" y="97297"/>
                  </a:lnTo>
                  <a:cubicBezTo>
                    <a:pt x="0" y="71493"/>
                    <a:pt x="10251" y="46745"/>
                    <a:pt x="28498" y="28498"/>
                  </a:cubicBezTo>
                  <a:cubicBezTo>
                    <a:pt x="46745" y="10251"/>
                    <a:pt x="71493" y="0"/>
                    <a:pt x="97297" y="0"/>
                  </a:cubicBezTo>
                  <a:close/>
                </a:path>
              </a:pathLst>
            </a:custGeom>
            <a:solidFill>
              <a:srgbClr val="F8F8F8"/>
            </a:solidFill>
          </p:spPr>
          <p:txBody>
            <a:bodyPr/>
            <a:lstStyle/>
            <a:p>
              <a:endParaRPr lang="en-CA"/>
            </a:p>
          </p:txBody>
        </p:sp>
        <p:sp>
          <p:nvSpPr>
            <p:cNvPr id="22" name="TextBox 22"/>
            <p:cNvSpPr txBox="1"/>
            <p:nvPr/>
          </p:nvSpPr>
          <p:spPr>
            <a:xfrm>
              <a:off x="0" y="-47625"/>
              <a:ext cx="1068787" cy="658330"/>
            </a:xfrm>
            <a:prstGeom prst="rect">
              <a:avLst/>
            </a:prstGeom>
          </p:spPr>
          <p:txBody>
            <a:bodyPr lIns="50800" tIns="50800" rIns="50800" bIns="50800" rtlCol="0" anchor="ctr"/>
            <a:lstStyle/>
            <a:p>
              <a:pPr algn="ctr">
                <a:lnSpc>
                  <a:spcPts val="2659"/>
                </a:lnSpc>
              </a:pPr>
              <a:endParaRPr/>
            </a:p>
          </p:txBody>
        </p:sp>
      </p:grpSp>
      <p:sp>
        <p:nvSpPr>
          <p:cNvPr id="23" name="Freeform 23"/>
          <p:cNvSpPr/>
          <p:nvPr/>
        </p:nvSpPr>
        <p:spPr>
          <a:xfrm>
            <a:off x="7434748" y="8658458"/>
            <a:ext cx="3257950" cy="3257950"/>
          </a:xfrm>
          <a:custGeom>
            <a:avLst/>
            <a:gdLst/>
            <a:ahLst/>
            <a:cxnLst/>
            <a:rect l="l" t="t" r="r" b="b"/>
            <a:pathLst>
              <a:path w="3257950" h="3257950">
                <a:moveTo>
                  <a:pt x="0" y="0"/>
                </a:moveTo>
                <a:lnTo>
                  <a:pt x="3257950" y="0"/>
                </a:lnTo>
                <a:lnTo>
                  <a:pt x="3257950" y="3257950"/>
                </a:lnTo>
                <a:lnTo>
                  <a:pt x="0" y="325795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CA"/>
          </a:p>
        </p:txBody>
      </p:sp>
      <p:sp>
        <p:nvSpPr>
          <p:cNvPr id="24" name="TextBox 24"/>
          <p:cNvSpPr txBox="1"/>
          <p:nvPr/>
        </p:nvSpPr>
        <p:spPr>
          <a:xfrm>
            <a:off x="3724241" y="1802640"/>
            <a:ext cx="10110557" cy="1608689"/>
          </a:xfrm>
          <a:prstGeom prst="rect">
            <a:avLst/>
          </a:prstGeom>
        </p:spPr>
        <p:txBody>
          <a:bodyPr lIns="0" tIns="0" rIns="0" bIns="0" rtlCol="0" anchor="t">
            <a:spAutoFit/>
          </a:bodyPr>
          <a:lstStyle/>
          <a:p>
            <a:pPr>
              <a:lnSpc>
                <a:spcPts val="13182"/>
              </a:lnSpc>
            </a:pPr>
            <a:r>
              <a:rPr lang="en-US" sz="9415">
                <a:solidFill>
                  <a:srgbClr val="F8F8F8"/>
                </a:solidFill>
                <a:latin typeface="Hind Guntur Bold"/>
              </a:rPr>
              <a:t>SWOT ANALYSIS</a:t>
            </a:r>
          </a:p>
        </p:txBody>
      </p:sp>
      <p:sp>
        <p:nvSpPr>
          <p:cNvPr id="25" name="TextBox 25"/>
          <p:cNvSpPr txBox="1"/>
          <p:nvPr/>
        </p:nvSpPr>
        <p:spPr>
          <a:xfrm>
            <a:off x="13002492" y="646726"/>
            <a:ext cx="5043052" cy="640234"/>
          </a:xfrm>
          <a:prstGeom prst="rect">
            <a:avLst/>
          </a:prstGeom>
        </p:spPr>
        <p:txBody>
          <a:bodyPr lIns="0" tIns="0" rIns="0" bIns="0" rtlCol="0" anchor="t">
            <a:spAutoFit/>
          </a:bodyPr>
          <a:lstStyle/>
          <a:p>
            <a:pPr>
              <a:lnSpc>
                <a:spcPts val="5136"/>
              </a:lnSpc>
            </a:pPr>
            <a:r>
              <a:rPr lang="en-US" sz="3668">
                <a:solidFill>
                  <a:srgbClr val="000000"/>
                </a:solidFill>
                <a:latin typeface="Maven Pro"/>
              </a:rPr>
              <a:t>METRO.INC</a:t>
            </a:r>
          </a:p>
        </p:txBody>
      </p:sp>
      <p:sp>
        <p:nvSpPr>
          <p:cNvPr id="26" name="TextBox 26"/>
          <p:cNvSpPr txBox="1"/>
          <p:nvPr/>
        </p:nvSpPr>
        <p:spPr>
          <a:xfrm>
            <a:off x="944715" y="3588777"/>
            <a:ext cx="3587237" cy="582604"/>
          </a:xfrm>
          <a:prstGeom prst="rect">
            <a:avLst/>
          </a:prstGeom>
        </p:spPr>
        <p:txBody>
          <a:bodyPr lIns="0" tIns="0" rIns="0" bIns="0" rtlCol="0" anchor="t">
            <a:spAutoFit/>
          </a:bodyPr>
          <a:lstStyle/>
          <a:p>
            <a:pPr algn="ctr">
              <a:lnSpc>
                <a:spcPts val="4637"/>
              </a:lnSpc>
            </a:pPr>
            <a:r>
              <a:rPr lang="en-US" sz="3312">
                <a:solidFill>
                  <a:srgbClr val="000000"/>
                </a:solidFill>
                <a:latin typeface="Maven Pro Medium"/>
              </a:rPr>
              <a:t>STRENGTH </a:t>
            </a:r>
          </a:p>
        </p:txBody>
      </p:sp>
      <p:sp>
        <p:nvSpPr>
          <p:cNvPr id="27" name="TextBox 27"/>
          <p:cNvSpPr txBox="1"/>
          <p:nvPr/>
        </p:nvSpPr>
        <p:spPr>
          <a:xfrm>
            <a:off x="1148275" y="7338790"/>
            <a:ext cx="3587237" cy="582604"/>
          </a:xfrm>
          <a:prstGeom prst="rect">
            <a:avLst/>
          </a:prstGeom>
        </p:spPr>
        <p:txBody>
          <a:bodyPr lIns="0" tIns="0" rIns="0" bIns="0" rtlCol="0" anchor="t">
            <a:spAutoFit/>
          </a:bodyPr>
          <a:lstStyle/>
          <a:p>
            <a:pPr algn="ctr">
              <a:lnSpc>
                <a:spcPts val="4637"/>
              </a:lnSpc>
            </a:pPr>
            <a:r>
              <a:rPr lang="en-US" sz="3312">
                <a:solidFill>
                  <a:srgbClr val="000000"/>
                </a:solidFill>
                <a:latin typeface="Maven Pro Medium"/>
              </a:rPr>
              <a:t>OPPURTUNITIES</a:t>
            </a:r>
          </a:p>
        </p:txBody>
      </p:sp>
      <p:sp>
        <p:nvSpPr>
          <p:cNvPr id="28" name="TextBox 28"/>
          <p:cNvSpPr txBox="1"/>
          <p:nvPr/>
        </p:nvSpPr>
        <p:spPr>
          <a:xfrm>
            <a:off x="13557164" y="3588777"/>
            <a:ext cx="3587237" cy="582604"/>
          </a:xfrm>
          <a:prstGeom prst="rect">
            <a:avLst/>
          </a:prstGeom>
        </p:spPr>
        <p:txBody>
          <a:bodyPr lIns="0" tIns="0" rIns="0" bIns="0" rtlCol="0" anchor="t">
            <a:spAutoFit/>
          </a:bodyPr>
          <a:lstStyle/>
          <a:p>
            <a:pPr algn="ctr">
              <a:lnSpc>
                <a:spcPts val="4637"/>
              </a:lnSpc>
            </a:pPr>
            <a:r>
              <a:rPr lang="en-US" sz="3312">
                <a:solidFill>
                  <a:srgbClr val="000000"/>
                </a:solidFill>
                <a:latin typeface="Maven Pro Medium"/>
              </a:rPr>
              <a:t>WEEKNESS</a:t>
            </a:r>
          </a:p>
        </p:txBody>
      </p:sp>
      <p:sp>
        <p:nvSpPr>
          <p:cNvPr id="29" name="TextBox 29"/>
          <p:cNvSpPr txBox="1"/>
          <p:nvPr/>
        </p:nvSpPr>
        <p:spPr>
          <a:xfrm>
            <a:off x="13507687" y="7213035"/>
            <a:ext cx="3587237" cy="582604"/>
          </a:xfrm>
          <a:prstGeom prst="rect">
            <a:avLst/>
          </a:prstGeom>
        </p:spPr>
        <p:txBody>
          <a:bodyPr lIns="0" tIns="0" rIns="0" bIns="0" rtlCol="0" anchor="t">
            <a:spAutoFit/>
          </a:bodyPr>
          <a:lstStyle/>
          <a:p>
            <a:pPr algn="ctr">
              <a:lnSpc>
                <a:spcPts val="4637"/>
              </a:lnSpc>
            </a:pPr>
            <a:r>
              <a:rPr lang="en-US" sz="3312">
                <a:solidFill>
                  <a:srgbClr val="000000"/>
                </a:solidFill>
                <a:latin typeface="Maven Pro Medium"/>
              </a:rPr>
              <a:t>THREATS</a:t>
            </a:r>
          </a:p>
        </p:txBody>
      </p:sp>
      <p:sp>
        <p:nvSpPr>
          <p:cNvPr id="30" name="TextBox 30"/>
          <p:cNvSpPr txBox="1"/>
          <p:nvPr/>
        </p:nvSpPr>
        <p:spPr>
          <a:xfrm>
            <a:off x="721163" y="4237659"/>
            <a:ext cx="4185800" cy="1629521"/>
          </a:xfrm>
          <a:prstGeom prst="rect">
            <a:avLst/>
          </a:prstGeom>
        </p:spPr>
        <p:txBody>
          <a:bodyPr lIns="0" tIns="0" rIns="0" bIns="0" rtlCol="0" anchor="t">
            <a:spAutoFit/>
          </a:bodyPr>
          <a:lstStyle/>
          <a:p>
            <a:pPr marL="676345" lvl="2" indent="-225448">
              <a:lnSpc>
                <a:spcPts val="2192"/>
              </a:lnSpc>
              <a:buFont typeface="Arial"/>
              <a:buChar char="⚬"/>
            </a:pPr>
            <a:r>
              <a:rPr lang="en-US" sz="1566">
                <a:solidFill>
                  <a:srgbClr val="000000"/>
                </a:solidFill>
                <a:latin typeface="Maven Pro"/>
              </a:rPr>
              <a:t>Diverse Retail Store Network</a:t>
            </a:r>
          </a:p>
          <a:p>
            <a:pPr marL="676345" lvl="2" indent="-225448">
              <a:lnSpc>
                <a:spcPts val="2192"/>
              </a:lnSpc>
              <a:buFont typeface="Arial"/>
              <a:buChar char="⚬"/>
            </a:pPr>
            <a:r>
              <a:rPr lang="en-US" sz="1566">
                <a:solidFill>
                  <a:srgbClr val="000000"/>
                </a:solidFill>
                <a:latin typeface="Maven Pro"/>
              </a:rPr>
              <a:t>Strong Financial Performance (FY2021: CAD 18,283M Revenue)</a:t>
            </a:r>
          </a:p>
          <a:p>
            <a:pPr marL="676345" lvl="2" indent="-225448">
              <a:lnSpc>
                <a:spcPts val="2192"/>
              </a:lnSpc>
              <a:buFont typeface="Arial"/>
              <a:buChar char="⚬"/>
            </a:pPr>
            <a:r>
              <a:rPr lang="en-US" sz="1566">
                <a:solidFill>
                  <a:srgbClr val="000000"/>
                </a:solidFill>
                <a:latin typeface="Maven Pro"/>
              </a:rPr>
              <a:t>Focus on Quality (USDA Certified Organic)</a:t>
            </a:r>
          </a:p>
          <a:p>
            <a:pPr>
              <a:lnSpc>
                <a:spcPts val="2192"/>
              </a:lnSpc>
            </a:pPr>
            <a:endParaRPr lang="en-US" sz="1566">
              <a:solidFill>
                <a:srgbClr val="000000"/>
              </a:solidFill>
              <a:latin typeface="Maven Pro"/>
            </a:endParaRPr>
          </a:p>
        </p:txBody>
      </p:sp>
      <p:sp>
        <p:nvSpPr>
          <p:cNvPr id="31" name="TextBox 31"/>
          <p:cNvSpPr txBox="1"/>
          <p:nvPr/>
        </p:nvSpPr>
        <p:spPr>
          <a:xfrm>
            <a:off x="726736" y="8027506"/>
            <a:ext cx="4008777" cy="1277950"/>
          </a:xfrm>
          <a:prstGeom prst="rect">
            <a:avLst/>
          </a:prstGeom>
        </p:spPr>
        <p:txBody>
          <a:bodyPr lIns="0" tIns="0" rIns="0" bIns="0" rtlCol="0" anchor="t">
            <a:spAutoFit/>
          </a:bodyPr>
          <a:lstStyle/>
          <a:p>
            <a:pPr marL="636545" lvl="2" indent="-212182">
              <a:lnSpc>
                <a:spcPts val="2063"/>
              </a:lnSpc>
              <a:buFont typeface="Arial"/>
              <a:buChar char="⚬"/>
            </a:pPr>
            <a:r>
              <a:rPr lang="en-US" sz="1474">
                <a:solidFill>
                  <a:srgbClr val="000000"/>
                </a:solidFill>
                <a:latin typeface="Maven Pro"/>
              </a:rPr>
              <a:t>Exploiting Growing Online Retail Market in Canada</a:t>
            </a:r>
          </a:p>
          <a:p>
            <a:pPr marL="636545" lvl="2" indent="-212182">
              <a:lnSpc>
                <a:spcPts val="2063"/>
              </a:lnSpc>
              <a:buFont typeface="Arial"/>
              <a:buChar char="⚬"/>
            </a:pPr>
            <a:r>
              <a:rPr lang="en-US" sz="1474">
                <a:solidFill>
                  <a:srgbClr val="000000"/>
                </a:solidFill>
                <a:latin typeface="Maven Pro"/>
              </a:rPr>
              <a:t>Store Expansion and Renovations for Growth</a:t>
            </a:r>
          </a:p>
          <a:p>
            <a:pPr>
              <a:lnSpc>
                <a:spcPts val="2063"/>
              </a:lnSpc>
            </a:pPr>
            <a:endParaRPr lang="en-US" sz="1474">
              <a:solidFill>
                <a:srgbClr val="000000"/>
              </a:solidFill>
              <a:latin typeface="Maven Pro"/>
            </a:endParaRPr>
          </a:p>
        </p:txBody>
      </p:sp>
      <p:sp>
        <p:nvSpPr>
          <p:cNvPr id="32" name="TextBox 32"/>
          <p:cNvSpPr txBox="1"/>
          <p:nvPr/>
        </p:nvSpPr>
        <p:spPr>
          <a:xfrm>
            <a:off x="13259227" y="4251655"/>
            <a:ext cx="4084156" cy="1083003"/>
          </a:xfrm>
          <a:prstGeom prst="rect">
            <a:avLst/>
          </a:prstGeom>
        </p:spPr>
        <p:txBody>
          <a:bodyPr lIns="0" tIns="0" rIns="0" bIns="0" rtlCol="0" anchor="t">
            <a:spAutoFit/>
          </a:bodyPr>
          <a:lstStyle/>
          <a:p>
            <a:pPr marL="676596" lvl="2" indent="-225532">
              <a:lnSpc>
                <a:spcPts val="2193"/>
              </a:lnSpc>
              <a:buFont typeface="Arial"/>
              <a:buChar char="⚬"/>
            </a:pPr>
            <a:r>
              <a:rPr lang="en-US" sz="1566">
                <a:solidFill>
                  <a:srgbClr val="000000"/>
                </a:solidFill>
                <a:latin typeface="Maven Pro"/>
              </a:rPr>
              <a:t>Geographic Concentration in Canada</a:t>
            </a:r>
          </a:p>
          <a:p>
            <a:pPr marL="676596" lvl="2" indent="-225532">
              <a:lnSpc>
                <a:spcPts val="2193"/>
              </a:lnSpc>
              <a:buFont typeface="Arial"/>
              <a:buChar char="⚬"/>
            </a:pPr>
            <a:r>
              <a:rPr lang="en-US" sz="1566">
                <a:solidFill>
                  <a:srgbClr val="000000"/>
                </a:solidFill>
                <a:latin typeface="Maven Pro"/>
              </a:rPr>
              <a:t>Vulnerability to Regional Economic and Climatic Factors</a:t>
            </a:r>
          </a:p>
          <a:p>
            <a:pPr>
              <a:lnSpc>
                <a:spcPts val="2193"/>
              </a:lnSpc>
            </a:pPr>
            <a:endParaRPr lang="en-US" sz="1566">
              <a:solidFill>
                <a:srgbClr val="000000"/>
              </a:solidFill>
              <a:latin typeface="Maven Pro"/>
            </a:endParaRPr>
          </a:p>
        </p:txBody>
      </p:sp>
      <p:sp>
        <p:nvSpPr>
          <p:cNvPr id="33" name="TextBox 33"/>
          <p:cNvSpPr txBox="1"/>
          <p:nvPr/>
        </p:nvSpPr>
        <p:spPr>
          <a:xfrm>
            <a:off x="13149094" y="8017981"/>
            <a:ext cx="3995308" cy="1004639"/>
          </a:xfrm>
          <a:prstGeom prst="rect">
            <a:avLst/>
          </a:prstGeom>
        </p:spPr>
        <p:txBody>
          <a:bodyPr lIns="0" tIns="0" rIns="0" bIns="0" rtlCol="0" anchor="t">
            <a:spAutoFit/>
          </a:bodyPr>
          <a:lstStyle/>
          <a:p>
            <a:pPr marL="620201" lvl="2" indent="-206734">
              <a:lnSpc>
                <a:spcPts val="2010"/>
              </a:lnSpc>
              <a:buFont typeface="Arial"/>
              <a:buChar char="⚬"/>
            </a:pPr>
            <a:r>
              <a:rPr lang="en-US" sz="1436">
                <a:solidFill>
                  <a:srgbClr val="000000"/>
                </a:solidFill>
                <a:latin typeface="Maven Pro"/>
              </a:rPr>
              <a:t>Intense Competition (Walmart, Costco)</a:t>
            </a:r>
          </a:p>
          <a:p>
            <a:pPr marL="620201" lvl="2" indent="-206734">
              <a:lnSpc>
                <a:spcPts val="2010"/>
              </a:lnSpc>
              <a:buFont typeface="Arial"/>
              <a:buChar char="⚬"/>
            </a:pPr>
            <a:r>
              <a:rPr lang="en-US" sz="1436">
                <a:solidFill>
                  <a:srgbClr val="000000"/>
                </a:solidFill>
                <a:latin typeface="Maven Pro"/>
              </a:rPr>
              <a:t>Potential Customer Loss Due to Competitive Forces</a:t>
            </a:r>
          </a:p>
          <a:p>
            <a:pPr>
              <a:lnSpc>
                <a:spcPts val="2010"/>
              </a:lnSpc>
            </a:pPr>
            <a:endParaRPr lang="en-US" sz="1436">
              <a:solidFill>
                <a:srgbClr val="000000"/>
              </a:solidFill>
              <a:latin typeface="Maven Pro"/>
            </a:endParaRPr>
          </a:p>
        </p:txBody>
      </p:sp>
      <p:sp>
        <p:nvSpPr>
          <p:cNvPr id="34" name="Freeform 34"/>
          <p:cNvSpPr/>
          <p:nvPr/>
        </p:nvSpPr>
        <p:spPr>
          <a:xfrm>
            <a:off x="-1406642" y="-1469148"/>
            <a:ext cx="3257950" cy="3257950"/>
          </a:xfrm>
          <a:custGeom>
            <a:avLst/>
            <a:gdLst/>
            <a:ahLst/>
            <a:cxnLst/>
            <a:rect l="l" t="t" r="r" b="b"/>
            <a:pathLst>
              <a:path w="3257950" h="3257950">
                <a:moveTo>
                  <a:pt x="0" y="0"/>
                </a:moveTo>
                <a:lnTo>
                  <a:pt x="3257949" y="0"/>
                </a:lnTo>
                <a:lnTo>
                  <a:pt x="3257949" y="3257950"/>
                </a:lnTo>
                <a:lnTo>
                  <a:pt x="0" y="325795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CA"/>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AB1009"/>
        </a:solidFill>
        <a:effectLst/>
      </p:bgPr>
    </p:bg>
    <p:spTree>
      <p:nvGrpSpPr>
        <p:cNvPr id="1" name=""/>
        <p:cNvGrpSpPr/>
        <p:nvPr/>
      </p:nvGrpSpPr>
      <p:grpSpPr>
        <a:xfrm>
          <a:off x="0" y="0"/>
          <a:ext cx="0" cy="0"/>
          <a:chOff x="0" y="0"/>
          <a:chExt cx="0" cy="0"/>
        </a:xfrm>
      </p:grpSpPr>
      <p:sp>
        <p:nvSpPr>
          <p:cNvPr id="2" name="Freeform 2"/>
          <p:cNvSpPr/>
          <p:nvPr/>
        </p:nvSpPr>
        <p:spPr>
          <a:xfrm>
            <a:off x="14994300" y="3675559"/>
            <a:ext cx="3293700" cy="6611441"/>
          </a:xfrm>
          <a:custGeom>
            <a:avLst/>
            <a:gdLst/>
            <a:ahLst/>
            <a:cxnLst/>
            <a:rect l="l" t="t" r="r" b="b"/>
            <a:pathLst>
              <a:path w="3293700" h="6611441">
                <a:moveTo>
                  <a:pt x="0" y="0"/>
                </a:moveTo>
                <a:lnTo>
                  <a:pt x="3293700" y="0"/>
                </a:lnTo>
                <a:lnTo>
                  <a:pt x="3293700" y="6611441"/>
                </a:lnTo>
                <a:lnTo>
                  <a:pt x="0" y="6611441"/>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en-CA"/>
          </a:p>
        </p:txBody>
      </p:sp>
      <p:grpSp>
        <p:nvGrpSpPr>
          <p:cNvPr id="3" name="Group 3"/>
          <p:cNvGrpSpPr/>
          <p:nvPr/>
        </p:nvGrpSpPr>
        <p:grpSpPr>
          <a:xfrm>
            <a:off x="-2364371" y="-2474096"/>
            <a:ext cx="5578401" cy="5578401"/>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42950" cap="sq">
              <a:solidFill>
                <a:srgbClr val="FDFBFB"/>
              </a:solidFill>
              <a:prstDash val="solid"/>
              <a:miter/>
            </a:ln>
          </p:spPr>
          <p:txBody>
            <a:bodyPr/>
            <a:lstStyle/>
            <a:p>
              <a:endParaRPr lang="en-CA"/>
            </a:p>
          </p:txBody>
        </p:sp>
        <p:sp>
          <p:nvSpPr>
            <p:cNvPr id="5" name="TextBox 5"/>
            <p:cNvSpPr txBox="1"/>
            <p:nvPr/>
          </p:nvSpPr>
          <p:spPr>
            <a:xfrm>
              <a:off x="76200" y="38100"/>
              <a:ext cx="660400" cy="698500"/>
            </a:xfrm>
            <a:prstGeom prst="rect">
              <a:avLst/>
            </a:prstGeom>
          </p:spPr>
          <p:txBody>
            <a:bodyPr lIns="50800" tIns="50800" rIns="50800" bIns="50800" rtlCol="0" anchor="ctr"/>
            <a:lstStyle/>
            <a:p>
              <a:pPr marL="0" lvl="0" indent="0" algn="ctr">
                <a:lnSpc>
                  <a:spcPts val="2756"/>
                </a:lnSpc>
                <a:spcBef>
                  <a:spcPct val="0"/>
                </a:spcBef>
              </a:pPr>
              <a:endParaRPr/>
            </a:p>
          </p:txBody>
        </p:sp>
      </p:grpSp>
      <p:grpSp>
        <p:nvGrpSpPr>
          <p:cNvPr id="6" name="Group 6"/>
          <p:cNvGrpSpPr/>
          <p:nvPr/>
        </p:nvGrpSpPr>
        <p:grpSpPr>
          <a:xfrm>
            <a:off x="1256350" y="3876969"/>
            <a:ext cx="1010697" cy="1010697"/>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42950" cap="sq">
              <a:solidFill>
                <a:srgbClr val="FFFFFF"/>
              </a:solidFill>
              <a:prstDash val="solid"/>
              <a:miter/>
            </a:ln>
          </p:spPr>
          <p:txBody>
            <a:bodyPr/>
            <a:lstStyle/>
            <a:p>
              <a:endParaRPr lang="en-CA"/>
            </a:p>
          </p:txBody>
        </p:sp>
        <p:sp>
          <p:nvSpPr>
            <p:cNvPr id="8" name="TextBox 8"/>
            <p:cNvSpPr txBox="1"/>
            <p:nvPr/>
          </p:nvSpPr>
          <p:spPr>
            <a:xfrm>
              <a:off x="76200" y="38100"/>
              <a:ext cx="660400" cy="698500"/>
            </a:xfrm>
            <a:prstGeom prst="rect">
              <a:avLst/>
            </a:prstGeom>
          </p:spPr>
          <p:txBody>
            <a:bodyPr lIns="50800" tIns="50800" rIns="50800" bIns="50800" rtlCol="0" anchor="ctr"/>
            <a:lstStyle/>
            <a:p>
              <a:pPr marL="0" lvl="0" indent="0" algn="ctr">
                <a:lnSpc>
                  <a:spcPts val="2756"/>
                </a:lnSpc>
                <a:spcBef>
                  <a:spcPct val="0"/>
                </a:spcBef>
              </a:pPr>
              <a:endParaRPr/>
            </a:p>
          </p:txBody>
        </p:sp>
      </p:grpSp>
      <p:grpSp>
        <p:nvGrpSpPr>
          <p:cNvPr id="9" name="Group 9"/>
          <p:cNvGrpSpPr/>
          <p:nvPr/>
        </p:nvGrpSpPr>
        <p:grpSpPr>
          <a:xfrm>
            <a:off x="4175449" y="3348832"/>
            <a:ext cx="9256517" cy="4737552"/>
            <a:chOff x="0" y="0"/>
            <a:chExt cx="2437930" cy="1247750"/>
          </a:xfrm>
        </p:grpSpPr>
        <p:sp>
          <p:nvSpPr>
            <p:cNvPr id="10" name="Freeform 10"/>
            <p:cNvSpPr/>
            <p:nvPr/>
          </p:nvSpPr>
          <p:spPr>
            <a:xfrm>
              <a:off x="0" y="0"/>
              <a:ext cx="2437930" cy="1247750"/>
            </a:xfrm>
            <a:custGeom>
              <a:avLst/>
              <a:gdLst/>
              <a:ahLst/>
              <a:cxnLst/>
              <a:rect l="l" t="t" r="r" b="b"/>
              <a:pathLst>
                <a:path w="2437930" h="1247750">
                  <a:moveTo>
                    <a:pt x="34291" y="0"/>
                  </a:moveTo>
                  <a:lnTo>
                    <a:pt x="2403639" y="0"/>
                  </a:lnTo>
                  <a:cubicBezTo>
                    <a:pt x="2422578" y="0"/>
                    <a:pt x="2437930" y="15353"/>
                    <a:pt x="2437930" y="34291"/>
                  </a:cubicBezTo>
                  <a:lnTo>
                    <a:pt x="2437930" y="1213459"/>
                  </a:lnTo>
                  <a:cubicBezTo>
                    <a:pt x="2437930" y="1222554"/>
                    <a:pt x="2434318" y="1231276"/>
                    <a:pt x="2427887" y="1237707"/>
                  </a:cubicBezTo>
                  <a:cubicBezTo>
                    <a:pt x="2421456" y="1244137"/>
                    <a:pt x="2412734" y="1247750"/>
                    <a:pt x="2403639" y="1247750"/>
                  </a:cubicBezTo>
                  <a:lnTo>
                    <a:pt x="34291" y="1247750"/>
                  </a:lnTo>
                  <a:cubicBezTo>
                    <a:pt x="25197" y="1247750"/>
                    <a:pt x="16475" y="1244137"/>
                    <a:pt x="10044" y="1237707"/>
                  </a:cubicBezTo>
                  <a:cubicBezTo>
                    <a:pt x="3613" y="1231276"/>
                    <a:pt x="0" y="1222554"/>
                    <a:pt x="0" y="1213459"/>
                  </a:cubicBezTo>
                  <a:lnTo>
                    <a:pt x="0" y="34291"/>
                  </a:lnTo>
                  <a:cubicBezTo>
                    <a:pt x="0" y="25197"/>
                    <a:pt x="3613" y="16475"/>
                    <a:pt x="10044" y="10044"/>
                  </a:cubicBezTo>
                  <a:cubicBezTo>
                    <a:pt x="16475" y="3613"/>
                    <a:pt x="25197" y="0"/>
                    <a:pt x="34291" y="0"/>
                  </a:cubicBezTo>
                  <a:close/>
                </a:path>
              </a:pathLst>
            </a:custGeom>
            <a:solidFill>
              <a:srgbClr val="FFFFFF"/>
            </a:solidFill>
            <a:ln w="66675" cap="rnd">
              <a:solidFill>
                <a:srgbClr val="FFFFFF"/>
              </a:solidFill>
              <a:prstDash val="solid"/>
              <a:round/>
            </a:ln>
          </p:spPr>
          <p:txBody>
            <a:bodyPr/>
            <a:lstStyle/>
            <a:p>
              <a:endParaRPr lang="en-CA"/>
            </a:p>
          </p:txBody>
        </p:sp>
        <p:sp>
          <p:nvSpPr>
            <p:cNvPr id="11" name="TextBox 11"/>
            <p:cNvSpPr txBox="1"/>
            <p:nvPr/>
          </p:nvSpPr>
          <p:spPr>
            <a:xfrm>
              <a:off x="0" y="-28575"/>
              <a:ext cx="2437930" cy="1276325"/>
            </a:xfrm>
            <a:prstGeom prst="rect">
              <a:avLst/>
            </a:prstGeom>
          </p:spPr>
          <p:txBody>
            <a:bodyPr lIns="50800" tIns="50800" rIns="50800" bIns="50800" rtlCol="0" anchor="ctr"/>
            <a:lstStyle/>
            <a:p>
              <a:pPr marL="0" lvl="0" indent="0" algn="ctr">
                <a:lnSpc>
                  <a:spcPts val="2484"/>
                </a:lnSpc>
                <a:spcBef>
                  <a:spcPct val="0"/>
                </a:spcBef>
              </a:pPr>
              <a:endParaRPr/>
            </a:p>
          </p:txBody>
        </p:sp>
      </p:grpSp>
      <p:sp>
        <p:nvSpPr>
          <p:cNvPr id="12" name="TextBox 12"/>
          <p:cNvSpPr txBox="1"/>
          <p:nvPr/>
        </p:nvSpPr>
        <p:spPr>
          <a:xfrm>
            <a:off x="4377239" y="3585943"/>
            <a:ext cx="8506869" cy="4063305"/>
          </a:xfrm>
          <a:prstGeom prst="rect">
            <a:avLst/>
          </a:prstGeom>
        </p:spPr>
        <p:txBody>
          <a:bodyPr lIns="0" tIns="0" rIns="0" bIns="0" rtlCol="0" anchor="t">
            <a:spAutoFit/>
          </a:bodyPr>
          <a:lstStyle/>
          <a:p>
            <a:pPr algn="ctr">
              <a:lnSpc>
                <a:spcPts val="16333"/>
              </a:lnSpc>
              <a:spcBef>
                <a:spcPct val="0"/>
              </a:spcBef>
            </a:pPr>
            <a:r>
              <a:rPr lang="en-US" sz="11835">
                <a:solidFill>
                  <a:srgbClr val="AB1009"/>
                </a:solidFill>
                <a:latin typeface="Open Sauce Bold"/>
              </a:rPr>
              <a:t>Price Perception</a:t>
            </a:r>
          </a:p>
        </p:txBody>
      </p:sp>
      <p:sp>
        <p:nvSpPr>
          <p:cNvPr id="13" name="Freeform 13"/>
          <p:cNvSpPr/>
          <p:nvPr/>
        </p:nvSpPr>
        <p:spPr>
          <a:xfrm>
            <a:off x="12748140" y="1557983"/>
            <a:ext cx="4743441" cy="7187032"/>
          </a:xfrm>
          <a:custGeom>
            <a:avLst/>
            <a:gdLst/>
            <a:ahLst/>
            <a:cxnLst/>
            <a:rect l="l" t="t" r="r" b="b"/>
            <a:pathLst>
              <a:path w="4743441" h="7187032">
                <a:moveTo>
                  <a:pt x="0" y="0"/>
                </a:moveTo>
                <a:lnTo>
                  <a:pt x="4743441" y="0"/>
                </a:lnTo>
                <a:lnTo>
                  <a:pt x="4743441" y="7187032"/>
                </a:lnTo>
                <a:lnTo>
                  <a:pt x="0" y="718703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CA"/>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1743</Words>
  <Application>Microsoft Office PowerPoint</Application>
  <PresentationFormat>Custom</PresentationFormat>
  <Paragraphs>201</Paragraphs>
  <Slides>35</Slides>
  <Notes>20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35</vt:i4>
      </vt:variant>
    </vt:vector>
  </HeadingPairs>
  <TitlesOfParts>
    <vt:vector size="47" baseType="lpstr">
      <vt:lpstr>Hind Guntur Bold</vt:lpstr>
      <vt:lpstr>Manjari</vt:lpstr>
      <vt:lpstr>Open Sauce</vt:lpstr>
      <vt:lpstr>Maven Pro</vt:lpstr>
      <vt:lpstr>Fredoka One Bold</vt:lpstr>
      <vt:lpstr>Open Sans Bold</vt:lpstr>
      <vt:lpstr>Open Sauce Bold</vt:lpstr>
      <vt:lpstr>Manjari Bold</vt:lpstr>
      <vt:lpstr>Calibri</vt:lpstr>
      <vt:lpstr>Arial</vt:lpstr>
      <vt:lpstr>Maven Pro Medium</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Metro Case Study - Consumers Pricing Perception</dc:title>
  <cp:lastModifiedBy>Ritika Pandey</cp:lastModifiedBy>
  <cp:revision>2</cp:revision>
  <dcterms:created xsi:type="dcterms:W3CDTF">2006-08-16T00:00:00Z</dcterms:created>
  <dcterms:modified xsi:type="dcterms:W3CDTF">2023-12-13T04:42:52Z</dcterms:modified>
  <dc:identifier>DAF1kyrkLFo</dc:identifier>
</cp:coreProperties>
</file>